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6" r:id="rId4"/>
  </p:sldMasterIdLst>
  <p:notesMasterIdLst>
    <p:notesMasterId r:id="rId22"/>
  </p:notesMasterIdLst>
  <p:sldIdLst>
    <p:sldId id="257" r:id="rId5"/>
    <p:sldId id="280" r:id="rId6"/>
    <p:sldId id="285" r:id="rId7"/>
    <p:sldId id="264" r:id="rId8"/>
    <p:sldId id="268" r:id="rId9"/>
    <p:sldId id="269" r:id="rId10"/>
    <p:sldId id="273" r:id="rId11"/>
    <p:sldId id="274" r:id="rId12"/>
    <p:sldId id="275" r:id="rId13"/>
    <p:sldId id="277" r:id="rId14"/>
    <p:sldId id="278" r:id="rId15"/>
    <p:sldId id="281" r:id="rId16"/>
    <p:sldId id="279" r:id="rId17"/>
    <p:sldId id="262" r:id="rId18"/>
    <p:sldId id="283" r:id="rId19"/>
    <p:sldId id="282" r:id="rId20"/>
    <p:sldId id="272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40"/>
  </p:normalViewPr>
  <p:slideViewPr>
    <p:cSldViewPr snapToGrid="0">
      <p:cViewPr varScale="1">
        <p:scale>
          <a:sx n="42" d="100"/>
          <a:sy n="42" d="100"/>
        </p:scale>
        <p:origin x="184" y="1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80A294-DCDE-6543-A889-D8C568B3B5E3}" type="datetimeFigureOut">
              <a:rPr lang="fr-FR" smtClean="0"/>
              <a:t>04/09/2026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CB8A00-09B0-4141-AEAD-4D9DE5CE7E0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32766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9/4/26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4BA915EE-10CB-4CF1-8569-6154455DA573}" type="slidenum">
              <a:rPr lang="en-US" smtClean="0"/>
              <a:t>‹N°›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9838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9/4/26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552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9/4/26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893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9/4/26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‹N°›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489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9/4/26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516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9/4/26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‹N°›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007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9/4/26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71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9/4/26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‹N°›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742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9/4/26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880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9/4/26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902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1B595-366B-43E2-A22E-EA6A78C03F06}" type="datetimeFigureOut">
              <a:rPr lang="en-US" smtClean="0"/>
              <a:t>9/4/26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915EE-10CB-4CF1-8569-6154455DA5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029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D341B595-366B-43E2-A22E-EA6A78C03F06}" type="datetimeFigureOut">
              <a:rPr lang="en-US" smtClean="0"/>
              <a:t>9/4/26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A915EE-10CB-4CF1-8569-6154455DA573}" type="slidenum">
              <a:rPr lang="en-US" smtClean="0"/>
              <a:t>‹N°›</a:t>
            </a:fld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41257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cole-primaire-lechere.ch/" TargetMode="External"/><Relationship Id="rId4" Type="http://schemas.openxmlformats.org/officeDocument/2006/relationships/hyperlink" Target="mailto:thierry.buergisser@edufr.ch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hyperlink" Target="mailto:samay.somkhit@edufr.ch" TargetMode="Externa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guy.barras@edufr.ch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www.youtube.com/watch?v=KkJw53BZ4hw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hyperlink" Target="mailto:samay.somkhit@edufr.ch" TargetMode="Externa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FAD17B9-9E6C-4DD1-9728-97B5E5FCCA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D7AC3F90-A588-42FF-B41D-062A8D91B9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Espace réservé du contenu 4" descr="Une image contenant Visage humain, habits, personne, capture d’écran&#10;&#10;Description générée automatiquement">
            <a:extLst>
              <a:ext uri="{FF2B5EF4-FFF2-40B4-BE49-F238E27FC236}">
                <a16:creationId xmlns:a16="http://schemas.microsoft.com/office/drawing/2014/main" id="{8F0C6690-6FBF-4AD8-7060-53B251A006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25000"/>
          </a:blip>
          <a:srcRect t="33617" b="40367"/>
          <a:stretch>
            <a:fillRect/>
          </a:stretch>
        </p:blipFill>
        <p:spPr>
          <a:xfrm>
            <a:off x="152" y="308482"/>
            <a:ext cx="12191695" cy="685799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15AB904-4FB7-4A0D-B43E-03ACF05E1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" y="0"/>
            <a:ext cx="12189867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8072970-84E9-B6EC-C45A-52C23DA03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9648" y="1359261"/>
            <a:ext cx="7958331" cy="107722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err="1"/>
              <a:t>Présentation</a:t>
            </a:r>
            <a:r>
              <a:rPr lang="en-US"/>
              <a:t> du directeur…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1AADF25-43E9-4DE0-AD82-4F60523191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BC2D515-EF3C-4E4E-8BC1-192B21E927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9B15D3D-E259-9CA0-5450-3F4B192DA780}"/>
              </a:ext>
            </a:extLst>
          </p:cNvPr>
          <p:cNvSpPr txBox="1"/>
          <p:nvPr/>
        </p:nvSpPr>
        <p:spPr>
          <a:xfrm>
            <a:off x="2610579" y="2052116"/>
            <a:ext cx="7959560" cy="39978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120000"/>
              </a:lnSpc>
              <a:spcAft>
                <a:spcPts val="600"/>
              </a:spcAft>
              <a:buClr>
                <a:schemeClr val="accent6"/>
              </a:buClr>
              <a:buSzPct val="90000"/>
            </a:pPr>
            <a:r>
              <a:rPr lang="en-US"/>
              <a:t>Monsieur Thierry Bürgisser</a:t>
            </a:r>
          </a:p>
          <a:p>
            <a:pPr defTabSz="914400">
              <a:lnSpc>
                <a:spcPct val="120000"/>
              </a:lnSpc>
              <a:spcAft>
                <a:spcPts val="600"/>
              </a:spcAft>
              <a:buClr>
                <a:schemeClr val="accent6"/>
              </a:buClr>
              <a:buSzPct val="90000"/>
            </a:pPr>
            <a:r>
              <a:rPr lang="en-US"/>
              <a:t>Directeur </a:t>
            </a:r>
            <a:r>
              <a:rPr lang="en-US" err="1"/>
              <a:t>d’école</a:t>
            </a:r>
            <a:r>
              <a:rPr lang="en-US"/>
              <a:t> </a:t>
            </a:r>
            <a:r>
              <a:rPr lang="en-US" err="1"/>
              <a:t>primaire</a:t>
            </a:r>
            <a:endParaRPr lang="en-US"/>
          </a:p>
          <a:p>
            <a:pPr defTabSz="914400">
              <a:lnSpc>
                <a:spcPct val="120000"/>
              </a:lnSpc>
              <a:spcAft>
                <a:spcPts val="600"/>
              </a:spcAft>
              <a:buClr>
                <a:schemeClr val="accent6"/>
              </a:buClr>
              <a:buSzPct val="90000"/>
            </a:pPr>
            <a:r>
              <a:rPr lang="en-US" err="1"/>
              <a:t>Etablissement</a:t>
            </a:r>
            <a:r>
              <a:rPr lang="en-US"/>
              <a:t> de Bulle-La </a:t>
            </a:r>
            <a:r>
              <a:rPr lang="en-US" err="1"/>
              <a:t>Léchère</a:t>
            </a:r>
            <a:endParaRPr lang="en-US"/>
          </a:p>
          <a:p>
            <a:pPr defTabSz="914400">
              <a:lnSpc>
                <a:spcPct val="120000"/>
              </a:lnSpc>
              <a:spcAft>
                <a:spcPts val="600"/>
              </a:spcAft>
              <a:buClr>
                <a:schemeClr val="accent6"/>
              </a:buClr>
              <a:buSzPct val="90000"/>
            </a:pPr>
            <a:r>
              <a:rPr lang="en-US">
                <a:hlinkClick r:id="rId4"/>
              </a:rPr>
              <a:t>thierry.buergisser@edufr.ch</a:t>
            </a:r>
            <a:endParaRPr lang="en-US"/>
          </a:p>
          <a:p>
            <a:pPr defTabSz="914400">
              <a:lnSpc>
                <a:spcPct val="120000"/>
              </a:lnSpc>
              <a:spcAft>
                <a:spcPts val="600"/>
              </a:spcAft>
              <a:buClr>
                <a:schemeClr val="accent6"/>
              </a:buClr>
              <a:buSzPct val="90000"/>
            </a:pPr>
            <a:r>
              <a:rPr lang="en-US"/>
              <a:t>026/919.49.51</a:t>
            </a:r>
          </a:p>
          <a:p>
            <a:pPr defTabSz="914400">
              <a:lnSpc>
                <a:spcPct val="120000"/>
              </a:lnSpc>
              <a:spcAft>
                <a:spcPts val="600"/>
              </a:spcAft>
              <a:buClr>
                <a:schemeClr val="accent6"/>
              </a:buClr>
              <a:buSzPct val="90000"/>
            </a:pPr>
            <a:endParaRPr lang="en-US"/>
          </a:p>
          <a:p>
            <a:pPr defTabSz="914400">
              <a:lnSpc>
                <a:spcPct val="120000"/>
              </a:lnSpc>
              <a:spcAft>
                <a:spcPts val="600"/>
              </a:spcAft>
              <a:buClr>
                <a:schemeClr val="accent6"/>
              </a:buClr>
              <a:buSzPct val="90000"/>
            </a:pPr>
            <a:r>
              <a:rPr lang="en-US"/>
              <a:t>Site internet : </a:t>
            </a:r>
            <a:r>
              <a:rPr lang="en-US">
                <a:hlinkClick r:id="rId5"/>
              </a:rPr>
              <a:t>https://ecole-primaire-lechere.ch/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989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B109BC4-F9AE-43A1-A0AD-A502B77533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6FD193E-44E6-4069-851B-082CDC093D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6A83547-5432-4BCC-971F-E20253F80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60AB860-F611-4E44-9FC7-9D0E78D471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E566C9-8166-4086-8059-2B6EA7BEC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6FC93B5-8EEE-4746-834C-75BF4722A7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10378001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6F891D6-4C9F-61D8-03BF-258ED9CE6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4882" y="587719"/>
            <a:ext cx="6849196" cy="1077229"/>
          </a:xfrm>
        </p:spPr>
        <p:txBody>
          <a:bodyPr>
            <a:normAutofit fontScale="90000"/>
          </a:bodyPr>
          <a:lstStyle/>
          <a:p>
            <a:pPr algn="l"/>
            <a:r>
              <a:rPr lang="fr-FR" sz="3600"/>
              <a:t>Jours « joker » et congés spéciaux</a:t>
            </a:r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55D4B30-C984-44B0-BEA7-4FB09CDFC5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762" y="0"/>
            <a:ext cx="305722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E46F16B-7AB2-4122-836B-22FBDB5A59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38840" y="236476"/>
            <a:ext cx="2577134" cy="6378945"/>
          </a:xfrm>
          <a:prstGeom prst="rect">
            <a:avLst/>
          </a:prstGeom>
          <a:noFill/>
          <a:ln w="9525">
            <a:solidFill>
              <a:schemeClr val="accent6">
                <a:lumMod val="60000"/>
                <a:lumOff val="40000"/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823CDD0-EBEE-DED2-74A6-B29672954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0490" y="1556577"/>
            <a:ext cx="6803588" cy="5058843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r>
              <a:rPr lang="fr-FR" sz="2400"/>
              <a:t>Les </a:t>
            </a:r>
            <a:r>
              <a:rPr lang="fr-FR" sz="2400" b="1">
                <a:solidFill>
                  <a:srgbClr val="FFC000"/>
                </a:solidFill>
              </a:rPr>
              <a:t>jours « joker » </a:t>
            </a:r>
            <a:r>
              <a:rPr lang="fr-FR" sz="2400"/>
              <a:t>sont </a:t>
            </a:r>
            <a:r>
              <a:rPr lang="fr-FR" sz="2400" b="1">
                <a:solidFill>
                  <a:srgbClr val="FFC000"/>
                </a:solidFill>
              </a:rPr>
              <a:t>gérés</a:t>
            </a:r>
            <a:r>
              <a:rPr lang="fr-FR" sz="2400"/>
              <a:t> UNIQUEMENT par les </a:t>
            </a:r>
            <a:r>
              <a:rPr lang="fr-FR" sz="2400" b="1">
                <a:solidFill>
                  <a:srgbClr val="FFC000"/>
                </a:solidFill>
              </a:rPr>
              <a:t>enseignants</a:t>
            </a:r>
            <a:r>
              <a:rPr lang="fr-FR" sz="2400"/>
              <a:t>. </a:t>
            </a:r>
          </a:p>
          <a:p>
            <a:pPr lvl="1"/>
            <a:r>
              <a:rPr lang="fr-FR" sz="2400" u="sng"/>
              <a:t>Délai</a:t>
            </a:r>
            <a:r>
              <a:rPr lang="fr-FR" sz="2400"/>
              <a:t> : </a:t>
            </a:r>
            <a:r>
              <a:rPr lang="fr-FR" sz="2400" b="1">
                <a:solidFill>
                  <a:srgbClr val="FF0000"/>
                </a:solidFill>
              </a:rPr>
              <a:t>une semaine à l’avance</a:t>
            </a:r>
            <a:r>
              <a:rPr lang="fr-FR" sz="2400"/>
              <a:t>.</a:t>
            </a:r>
          </a:p>
          <a:p>
            <a:pPr marL="344170" indent="-344170"/>
            <a:r>
              <a:rPr lang="fr-FR" sz="2400"/>
              <a:t>Pour les événements particuliers (Baptême, mariage, anniversaire, regroupement familial, fêtes religieuses, etc.) merci d’adresser votre demande via le formulaire à l’adresse : </a:t>
            </a:r>
            <a:r>
              <a:rPr lang="fr-FR" sz="2400">
                <a:hlinkClick r:id="rId5"/>
              </a:rPr>
              <a:t>samay.somkhit@edufr.ch</a:t>
            </a:r>
            <a:endParaRPr lang="fr-FR" sz="2400">
              <a:cs typeface="Arial" panose="020B0604020202020204"/>
            </a:endParaRPr>
          </a:p>
          <a:p>
            <a:pPr marL="795020" lvl="1" indent="-337820"/>
            <a:r>
              <a:rPr lang="fr-FR" sz="2400" u="sng"/>
              <a:t>Délai</a:t>
            </a:r>
            <a:r>
              <a:rPr lang="fr-FR" sz="2400"/>
              <a:t> : sauf événement imprévisible, </a:t>
            </a:r>
            <a:r>
              <a:rPr lang="fr-FR" sz="2400" b="1">
                <a:solidFill>
                  <a:srgbClr val="FF0000"/>
                </a:solidFill>
              </a:rPr>
              <a:t>trois semaines à l’avance</a:t>
            </a:r>
            <a:r>
              <a:rPr lang="fr-FR" sz="2400"/>
              <a:t>. </a:t>
            </a:r>
            <a:endParaRPr lang="fr-CH" sz="2400" kern="100">
              <a:solidFill>
                <a:schemeClr val="tx1">
                  <a:lumMod val="95000"/>
                </a:schemeClr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r>
              <a:rPr lang="fr-FR" sz="2000" i="1">
                <a:cs typeface="Arial"/>
              </a:rPr>
              <a:t>Lors des jours de congé et/ou joker, les parents s'engagent à faire rattraper la matière vue en classe. </a:t>
            </a:r>
          </a:p>
          <a:p>
            <a:endParaRPr lang="fr-FR">
              <a:cs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E5F2F5C-BEFA-403F-97DC-DD6CE9F08D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87666" y="-2718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266" name="Picture 2" descr="Retour à l'arrière-plan des vacances scolaires et aux éléments de  conception L'IA est née | Photo Premium">
            <a:extLst>
              <a:ext uri="{FF2B5EF4-FFF2-40B4-BE49-F238E27FC236}">
                <a16:creationId xmlns:a16="http://schemas.microsoft.com/office/drawing/2014/main" id="{C0D09019-CC51-149A-5ADD-9213BE6C09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010" y="2279602"/>
            <a:ext cx="2578147" cy="2578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26368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B109BC4-F9AE-43A1-A0AD-A502B77533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6FD193E-44E6-4069-851B-082CDC093D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6A83547-5432-4BCC-971F-E20253F80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60AB860-F611-4E44-9FC7-9D0E78D471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E566C9-8166-4086-8059-2B6EA7BEC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6FC93B5-8EEE-4746-834C-75BF4722A7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10378001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6F891D6-4C9F-61D8-03BF-258ED9CE6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4882" y="587719"/>
            <a:ext cx="6849196" cy="657187"/>
          </a:xfrm>
        </p:spPr>
        <p:txBody>
          <a:bodyPr>
            <a:normAutofit/>
          </a:bodyPr>
          <a:lstStyle/>
          <a:p>
            <a:pPr algn="l"/>
            <a:r>
              <a:rPr lang="fr-FR" sz="3600"/>
              <a:t>Interdictions (art. 66 RLS)</a:t>
            </a:r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55D4B30-C984-44B0-BEA7-4FB09CDFC5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762" y="0"/>
            <a:ext cx="305722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E46F16B-7AB2-4122-836B-22FBDB5A59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38840" y="236476"/>
            <a:ext cx="2577134" cy="6378945"/>
          </a:xfrm>
          <a:prstGeom prst="rect">
            <a:avLst/>
          </a:prstGeom>
          <a:noFill/>
          <a:ln w="9525">
            <a:solidFill>
              <a:schemeClr val="accent6">
                <a:lumMod val="60000"/>
                <a:lumOff val="40000"/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823CDD0-EBEE-DED2-74A6-B29672954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1555" y="1316716"/>
            <a:ext cx="6888403" cy="529870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4170" indent="-344170"/>
            <a:r>
              <a:rPr lang="fr-CH" sz="2400" b="1" u="sng" kern="0">
                <a:solidFill>
                  <a:srgbClr val="FFC000"/>
                </a:solidFill>
              </a:rPr>
              <a:t>L’utilisation des appareils électroniques est interdite </a:t>
            </a:r>
            <a:r>
              <a:rPr lang="fr-CH" sz="2400" kern="0">
                <a:solidFill>
                  <a:schemeClr val="tx1">
                    <a:lumMod val="95000"/>
                  </a:schemeClr>
                </a:solidFill>
              </a:rPr>
              <a:t>durant le temps scolaire, sauf autorisation de l’enseignant-e ou de l’établissement. </a:t>
            </a:r>
            <a:r>
              <a:rPr lang="fr-CH" sz="2400" b="1" kern="0">
                <a:solidFill>
                  <a:srgbClr val="FFC000"/>
                </a:solidFill>
              </a:rPr>
              <a:t>Sinon, ils sont éteints et déposés au fond du sac ou chez l’enseignant</a:t>
            </a:r>
            <a:r>
              <a:rPr lang="fr-CH" sz="2400" b="1" kern="0">
                <a:solidFill>
                  <a:schemeClr val="tx1">
                    <a:lumMod val="95000"/>
                  </a:schemeClr>
                </a:solidFill>
              </a:rPr>
              <a:t>. </a:t>
            </a:r>
            <a:endParaRPr lang="en-US">
              <a:solidFill>
                <a:schemeClr val="tx1">
                  <a:lumMod val="95000"/>
                </a:schemeClr>
              </a:solidFill>
            </a:endParaRPr>
          </a:p>
          <a:p>
            <a:r>
              <a:rPr lang="fr-CH" sz="2400"/>
              <a:t>On entend par appareil électronique tous les appareils permettant de téléphoner, de capter ou de reproduire des sons ou des images ou de communiquer par Internet.</a:t>
            </a:r>
          </a:p>
          <a:p>
            <a:pPr marL="0" indent="0">
              <a:buNone/>
            </a:pPr>
            <a:endParaRPr lang="fr-CH" sz="2400">
              <a:latin typeface="+mj-lt"/>
            </a:endParaRPr>
          </a:p>
          <a:p>
            <a:endParaRPr lang="fr-CH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E5F2F5C-BEFA-403F-97DC-DD6CE9F08D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87666" y="-2718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314" name="Picture 2" descr="Sanctions et discipline à l'école - Bernard Defrance - Éditions La  Découverte">
            <a:extLst>
              <a:ext uri="{FF2B5EF4-FFF2-40B4-BE49-F238E27FC236}">
                <a16:creationId xmlns:a16="http://schemas.microsoft.com/office/drawing/2014/main" id="{C669F511-9489-E2F0-8F52-95D60E0653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33" b="25415"/>
          <a:stretch/>
        </p:blipFill>
        <p:spPr bwMode="auto">
          <a:xfrm>
            <a:off x="1352353" y="2074906"/>
            <a:ext cx="2350107" cy="243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77982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241637-431E-7306-C53D-4A95838280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EE42FC7-533F-6C26-9109-2BD02E9329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F6F23B2-8EEC-FDA9-3F06-4C99A4380B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827BB5A-3E6F-47C2-652C-159A85CD6F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6ACCF13-21C6-466F-1DF8-650178C289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5DCBDF6-E062-49E6-4BB2-23C48B37D7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EE49D0B-53D9-5A66-B4F1-D9CDE4DB74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10378001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193346F-8DEB-224B-C981-49180E5BB1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4882" y="587719"/>
            <a:ext cx="6849196" cy="657187"/>
          </a:xfrm>
        </p:spPr>
        <p:txBody>
          <a:bodyPr>
            <a:normAutofit fontScale="90000"/>
          </a:bodyPr>
          <a:lstStyle/>
          <a:p>
            <a:pPr algn="l"/>
            <a:r>
              <a:rPr lang="fr-FR" sz="3600"/>
              <a:t>Mesures éducatives (art. 67 RLS)</a:t>
            </a:r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E4F1655-1B39-BACE-E653-4BA1D12E0D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762" y="0"/>
            <a:ext cx="305722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E58684-7DA2-DC98-540F-672FB462B4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38840" y="236476"/>
            <a:ext cx="2577134" cy="6378945"/>
          </a:xfrm>
          <a:prstGeom prst="rect">
            <a:avLst/>
          </a:prstGeom>
          <a:noFill/>
          <a:ln w="9525">
            <a:solidFill>
              <a:schemeClr val="accent6">
                <a:lumMod val="60000"/>
                <a:lumOff val="40000"/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A59CD9F-D3E4-2172-5C50-3EE39E71B4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1555" y="1316716"/>
            <a:ext cx="6888403" cy="5298705"/>
          </a:xfr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r>
              <a:rPr lang="fr-CH" sz="2600" kern="0">
                <a:solidFill>
                  <a:schemeClr val="tx1">
                    <a:lumMod val="95000"/>
                  </a:schemeClr>
                </a:solidFill>
                <a:effectLst/>
                <a:latin typeface="+mj-lt"/>
              </a:rPr>
              <a:t>L'</a:t>
            </a:r>
            <a:r>
              <a:rPr lang="fr-CH" sz="2600" kern="0" err="1">
                <a:solidFill>
                  <a:schemeClr val="tx1">
                    <a:lumMod val="95000"/>
                  </a:schemeClr>
                </a:solidFill>
                <a:effectLst/>
                <a:latin typeface="+mj-lt"/>
              </a:rPr>
              <a:t>enseignant-e</a:t>
            </a:r>
            <a:r>
              <a:rPr lang="fr-CH" sz="2600" kern="0">
                <a:solidFill>
                  <a:schemeClr val="tx1">
                    <a:lumMod val="95000"/>
                  </a:schemeClr>
                </a:solidFill>
                <a:effectLst/>
                <a:latin typeface="+mj-lt"/>
              </a:rPr>
              <a:t> prend à l'égard de l'élève dont le comportement est répréhensible les mesures éducatives appropriées.</a:t>
            </a:r>
          </a:p>
          <a:p>
            <a:r>
              <a:rPr lang="fr-CH" sz="2600" kern="0">
                <a:solidFill>
                  <a:schemeClr val="tx1">
                    <a:lumMod val="95000"/>
                  </a:schemeClr>
                </a:solidFill>
                <a:latin typeface="+mj-lt"/>
              </a:rPr>
              <a:t>L’</a:t>
            </a:r>
            <a:r>
              <a:rPr lang="fr-CH" sz="2600" kern="0" err="1">
                <a:solidFill>
                  <a:schemeClr val="tx1">
                    <a:lumMod val="95000"/>
                  </a:schemeClr>
                </a:solidFill>
                <a:latin typeface="+mj-lt"/>
              </a:rPr>
              <a:t>enseignant-e</a:t>
            </a:r>
            <a:r>
              <a:rPr lang="fr-CH" sz="2600" kern="0">
                <a:solidFill>
                  <a:schemeClr val="tx1">
                    <a:lumMod val="95000"/>
                  </a:schemeClr>
                </a:solidFill>
                <a:latin typeface="+mj-lt"/>
              </a:rPr>
              <a:t> peut notamment :</a:t>
            </a:r>
          </a:p>
          <a:p>
            <a:pPr lvl="1">
              <a:lnSpc>
                <a:spcPct val="110000"/>
              </a:lnSpc>
            </a:pPr>
            <a:r>
              <a:rPr lang="fr-CH" sz="2600" kern="0">
                <a:solidFill>
                  <a:schemeClr val="tx1">
                    <a:lumMod val="95000"/>
                  </a:schemeClr>
                </a:solidFill>
                <a:latin typeface="+mj-lt"/>
              </a:rPr>
              <a:t>l</a:t>
            </a:r>
            <a:r>
              <a:rPr lang="fr-CH" sz="2600" kern="0">
                <a:solidFill>
                  <a:schemeClr val="tx1">
                    <a:lumMod val="95000"/>
                  </a:schemeClr>
                </a:solidFill>
                <a:effectLst/>
                <a:latin typeface="+mj-lt"/>
              </a:rPr>
              <a:t>ui demander de </a:t>
            </a:r>
            <a:r>
              <a:rPr lang="fr-CH" sz="2600" b="1" kern="0">
                <a:solidFill>
                  <a:srgbClr val="FFC000"/>
                </a:solidFill>
                <a:effectLst/>
                <a:latin typeface="+mj-lt"/>
              </a:rPr>
              <a:t>réparer</a:t>
            </a:r>
            <a:r>
              <a:rPr lang="fr-CH" sz="2600" kern="0">
                <a:solidFill>
                  <a:schemeClr val="tx1">
                    <a:lumMod val="95000"/>
                  </a:schemeClr>
                </a:solidFill>
                <a:effectLst/>
                <a:latin typeface="+mj-lt"/>
              </a:rPr>
              <a:t> le dommage;</a:t>
            </a:r>
          </a:p>
          <a:p>
            <a:pPr lvl="1">
              <a:lnSpc>
                <a:spcPct val="110000"/>
              </a:lnSpc>
            </a:pPr>
            <a:r>
              <a:rPr lang="fr-CH" sz="2600" kern="0">
                <a:solidFill>
                  <a:schemeClr val="tx1">
                    <a:lumMod val="95000"/>
                  </a:schemeClr>
                </a:solidFill>
                <a:latin typeface="+mj-lt"/>
              </a:rPr>
              <a:t>lui imposer un </a:t>
            </a:r>
            <a:r>
              <a:rPr lang="fr-CH" sz="2600" b="1" kern="0">
                <a:solidFill>
                  <a:srgbClr val="FFC000"/>
                </a:solidFill>
                <a:latin typeface="+mj-lt"/>
              </a:rPr>
              <a:t>travail supplémentaire </a:t>
            </a:r>
            <a:r>
              <a:rPr lang="fr-CH" sz="2600" kern="0">
                <a:solidFill>
                  <a:schemeClr val="tx1">
                    <a:lumMod val="95000"/>
                  </a:schemeClr>
                </a:solidFill>
                <a:latin typeface="+mj-lt"/>
              </a:rPr>
              <a:t>à domicile ou à l’école;</a:t>
            </a:r>
          </a:p>
          <a:p>
            <a:pPr lvl="1">
              <a:lnSpc>
                <a:spcPct val="110000"/>
              </a:lnSpc>
            </a:pPr>
            <a:r>
              <a:rPr lang="fr-CH" sz="2600" b="1" kern="0">
                <a:solidFill>
                  <a:srgbClr val="FFC000"/>
                </a:solidFill>
                <a:latin typeface="+mj-lt"/>
              </a:rPr>
              <a:t>l</a:t>
            </a:r>
            <a:r>
              <a:rPr lang="fr-CH" sz="2600" b="1" kern="0">
                <a:solidFill>
                  <a:srgbClr val="FFC000"/>
                </a:solidFill>
                <a:effectLst/>
                <a:latin typeface="+mj-lt"/>
              </a:rPr>
              <a:t>’éloigner</a:t>
            </a:r>
            <a:r>
              <a:rPr lang="fr-CH" sz="2600" kern="0">
                <a:solidFill>
                  <a:schemeClr val="tx1">
                    <a:lumMod val="95000"/>
                  </a:schemeClr>
                </a:solidFill>
                <a:effectLst/>
                <a:latin typeface="+mj-lt"/>
              </a:rPr>
              <a:t> </a:t>
            </a:r>
            <a:r>
              <a:rPr lang="fr-CH" sz="2600" kern="0">
                <a:solidFill>
                  <a:schemeClr val="tx1">
                    <a:lumMod val="95000"/>
                  </a:schemeClr>
                </a:solidFill>
                <a:latin typeface="+mj-lt"/>
              </a:rPr>
              <a:t>momentanément </a:t>
            </a:r>
            <a:r>
              <a:rPr lang="fr-CH" sz="2600" b="1" kern="0">
                <a:solidFill>
                  <a:srgbClr val="FFC000"/>
                </a:solidFill>
                <a:latin typeface="+mj-lt"/>
              </a:rPr>
              <a:t>de la classe </a:t>
            </a:r>
            <a:r>
              <a:rPr lang="fr-CH" sz="2600" kern="0">
                <a:latin typeface="+mj-lt"/>
              </a:rPr>
              <a:t>(placement dans une autre classe);</a:t>
            </a:r>
          </a:p>
          <a:p>
            <a:pPr lvl="1">
              <a:lnSpc>
                <a:spcPct val="110000"/>
              </a:lnSpc>
            </a:pPr>
            <a:r>
              <a:rPr lang="fr-CH" sz="2600" kern="0">
                <a:solidFill>
                  <a:schemeClr val="tx1">
                    <a:lumMod val="95000"/>
                  </a:schemeClr>
                </a:solidFill>
                <a:latin typeface="+mj-lt"/>
              </a:rPr>
              <a:t>l</a:t>
            </a:r>
            <a:r>
              <a:rPr lang="fr-CH" sz="2600" kern="0">
                <a:solidFill>
                  <a:schemeClr val="tx1">
                    <a:lumMod val="95000"/>
                  </a:schemeClr>
                </a:solidFill>
                <a:effectLst/>
                <a:latin typeface="+mj-lt"/>
              </a:rPr>
              <a:t>ui imposer une </a:t>
            </a:r>
            <a:r>
              <a:rPr lang="fr-CH" sz="2600" b="1" kern="0">
                <a:solidFill>
                  <a:srgbClr val="FFC000"/>
                </a:solidFill>
                <a:effectLst/>
                <a:latin typeface="+mj-lt"/>
              </a:rPr>
              <a:t>tâche éducative</a:t>
            </a:r>
            <a:r>
              <a:rPr lang="fr-CH" sz="2600" kern="0">
                <a:solidFill>
                  <a:schemeClr val="tx1">
                    <a:lumMod val="95000"/>
                  </a:schemeClr>
                </a:solidFill>
                <a:effectLst/>
                <a:latin typeface="+mj-lt"/>
              </a:rPr>
              <a:t>, à assumer pendant ou </a:t>
            </a:r>
            <a:r>
              <a:rPr lang="fr-CH" sz="2600" b="1" kern="0">
                <a:solidFill>
                  <a:srgbClr val="FFC000"/>
                </a:solidFill>
                <a:effectLst/>
                <a:latin typeface="+mj-lt"/>
              </a:rPr>
              <a:t>en dehors du temps scolaire</a:t>
            </a:r>
            <a:r>
              <a:rPr lang="fr-CH" sz="2600" kern="0">
                <a:solidFill>
                  <a:schemeClr val="tx1">
                    <a:lumMod val="95000"/>
                  </a:schemeClr>
                </a:solidFill>
                <a:effectLst/>
                <a:latin typeface="+mj-lt"/>
              </a:rPr>
              <a:t>, d’une </a:t>
            </a:r>
            <a:r>
              <a:rPr lang="fr-CH" sz="2600" b="1" kern="0">
                <a:solidFill>
                  <a:srgbClr val="FFC000"/>
                </a:solidFill>
                <a:effectLst/>
                <a:latin typeface="+mj-lt"/>
              </a:rPr>
              <a:t>durée</a:t>
            </a:r>
            <a:r>
              <a:rPr lang="fr-CH" sz="2600" kern="0">
                <a:solidFill>
                  <a:schemeClr val="tx1">
                    <a:lumMod val="95000"/>
                  </a:schemeClr>
                </a:solidFill>
                <a:effectLst/>
                <a:latin typeface="+mj-lt"/>
              </a:rPr>
              <a:t> maximale </a:t>
            </a:r>
            <a:r>
              <a:rPr lang="fr-CH" sz="2600" b="1" kern="0">
                <a:solidFill>
                  <a:srgbClr val="FFC000"/>
                </a:solidFill>
                <a:effectLst/>
                <a:latin typeface="+mj-lt"/>
              </a:rPr>
              <a:t>de deux heures </a:t>
            </a:r>
            <a:r>
              <a:rPr lang="fr-CH" sz="2600" kern="0">
                <a:solidFill>
                  <a:schemeClr val="tx1">
                    <a:lumMod val="95000"/>
                  </a:schemeClr>
                </a:solidFill>
                <a:effectLst/>
                <a:latin typeface="+mj-lt"/>
              </a:rPr>
              <a:t>par infraction. </a:t>
            </a:r>
          </a:p>
          <a:p>
            <a:pPr marL="0" indent="0">
              <a:buNone/>
            </a:pPr>
            <a:r>
              <a:rPr lang="fr-CH" sz="2600" b="1" i="1" kern="0">
                <a:latin typeface="+mj-lt"/>
              </a:rPr>
              <a:t>Les mesures éducatives peuvent être cumulées et ne font l’objet d’aucune réclamation ni voie de recours. </a:t>
            </a:r>
          </a:p>
          <a:p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B029AB3-8668-7C6A-7C11-5197FE1BDD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87666" y="-2718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314" name="Picture 2" descr="Sanctions et discipline à l'école - Bernard Defrance - Éditions La  Découverte">
            <a:extLst>
              <a:ext uri="{FF2B5EF4-FFF2-40B4-BE49-F238E27FC236}">
                <a16:creationId xmlns:a16="http://schemas.microsoft.com/office/drawing/2014/main" id="{B225737B-C24B-7271-1337-D3B26D3EB6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33" b="25415"/>
          <a:stretch/>
        </p:blipFill>
        <p:spPr bwMode="auto">
          <a:xfrm>
            <a:off x="1352353" y="2074906"/>
            <a:ext cx="2350107" cy="243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34709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B109BC4-F9AE-43A1-A0AD-A502B77533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6FD193E-44E6-4069-851B-082CDC093D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6A83547-5432-4BCC-971F-E20253F80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60AB860-F611-4E44-9FC7-9D0E78D471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E566C9-8166-4086-8059-2B6EA7BEC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6FC93B5-8EEE-4746-834C-75BF4722A7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10378001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6F891D6-4C9F-61D8-03BF-258ED9CE6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4882" y="587719"/>
            <a:ext cx="6849196" cy="657187"/>
          </a:xfrm>
        </p:spPr>
        <p:txBody>
          <a:bodyPr>
            <a:normAutofit fontScale="90000"/>
          </a:bodyPr>
          <a:lstStyle/>
          <a:p>
            <a:pPr algn="l"/>
            <a:r>
              <a:rPr lang="fr-FR" sz="3600"/>
              <a:t>Sanctions disciplinaires (art. 68 RLS)</a:t>
            </a:r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55D4B30-C984-44B0-BEA7-4FB09CDFC5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762" y="0"/>
            <a:ext cx="305722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E46F16B-7AB2-4122-836B-22FBDB5A59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38840" y="236476"/>
            <a:ext cx="2577134" cy="6378945"/>
          </a:xfrm>
          <a:prstGeom prst="rect">
            <a:avLst/>
          </a:prstGeom>
          <a:noFill/>
          <a:ln w="9525">
            <a:solidFill>
              <a:schemeClr val="accent6">
                <a:lumMod val="60000"/>
                <a:lumOff val="40000"/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823CDD0-EBEE-DED2-74A6-B29672954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7131" y="1244906"/>
            <a:ext cx="6888403" cy="561309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fr-FR" sz="2200"/>
              <a:t>La direction a la possibilité d’appliquer les sanctions disciplinaires suivantes :</a:t>
            </a:r>
          </a:p>
          <a:p>
            <a:pPr lvl="1"/>
            <a:r>
              <a:rPr lang="fr-FR" sz="2000"/>
              <a:t>le blâme;</a:t>
            </a:r>
          </a:p>
          <a:p>
            <a:pPr lvl="1"/>
            <a:r>
              <a:rPr lang="fr-FR" sz="2000" b="1">
                <a:solidFill>
                  <a:srgbClr val="FFC000"/>
                </a:solidFill>
              </a:rPr>
              <a:t>une tâche éducative</a:t>
            </a:r>
            <a:r>
              <a:rPr lang="fr-FR" sz="2000"/>
              <a:t>, </a:t>
            </a:r>
            <a:r>
              <a:rPr lang="fr-CH" sz="2000" kern="0">
                <a:solidFill>
                  <a:schemeClr val="tx1">
                    <a:lumMod val="95000"/>
                  </a:schemeClr>
                </a:solidFill>
                <a:effectLst/>
                <a:latin typeface="Arial Unicode MS" panose="020B0604020202020204" pitchFamily="34" charset="-128"/>
              </a:rPr>
              <a:t>à assumer pendant ou</a:t>
            </a:r>
            <a:r>
              <a:rPr lang="fr-CH" sz="2000" kern="0">
                <a:solidFill>
                  <a:srgbClr val="FFFF0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fr-CH" sz="2000" b="1" kern="0">
                <a:solidFill>
                  <a:srgbClr val="FFC000"/>
                </a:solidFill>
                <a:effectLst/>
                <a:latin typeface="Arial Unicode MS" panose="020B0604020202020204" pitchFamily="34" charset="-128"/>
              </a:rPr>
              <a:t>en dehors du temps scolaire</a:t>
            </a:r>
            <a:r>
              <a:rPr lang="fr-CH" sz="2000" kern="0">
                <a:solidFill>
                  <a:schemeClr val="tx1">
                    <a:lumMod val="95000"/>
                  </a:schemeClr>
                </a:solidFill>
                <a:effectLst/>
                <a:latin typeface="Arial Unicode MS" panose="020B0604020202020204" pitchFamily="34" charset="-128"/>
              </a:rPr>
              <a:t>, d’une durée </a:t>
            </a:r>
            <a:r>
              <a:rPr lang="fr-CH" sz="2000" b="1" kern="0">
                <a:solidFill>
                  <a:srgbClr val="FFC000"/>
                </a:solidFill>
                <a:effectLst/>
                <a:latin typeface="Arial Unicode MS" panose="020B0604020202020204" pitchFamily="34" charset="-128"/>
              </a:rPr>
              <a:t>de trois heures à dix-huit heures par infraction</a:t>
            </a:r>
            <a:r>
              <a:rPr lang="fr-CH" sz="2000" kern="0">
                <a:solidFill>
                  <a:schemeClr val="tx1">
                    <a:lumMod val="95000"/>
                  </a:schemeClr>
                </a:solidFill>
                <a:effectLst/>
                <a:latin typeface="Arial Unicode MS" panose="020B0604020202020204" pitchFamily="34" charset="-128"/>
              </a:rPr>
              <a:t>; </a:t>
            </a:r>
          </a:p>
          <a:p>
            <a:pPr lvl="1"/>
            <a:r>
              <a:rPr lang="fr-CH" sz="2000" b="1" kern="0">
                <a:solidFill>
                  <a:srgbClr val="FFC000"/>
                </a:solidFill>
                <a:effectLst/>
                <a:latin typeface="Arial Unicode MS" panose="020B0604020202020204" pitchFamily="34" charset="-128"/>
              </a:rPr>
              <a:t>l’exclusion partielle ou t</a:t>
            </a:r>
            <a:r>
              <a:rPr lang="fr-CH" sz="2000" b="1" kern="0">
                <a:solidFill>
                  <a:srgbClr val="FFC000"/>
                </a:solidFill>
                <a:latin typeface="Arial Unicode MS" panose="020B0604020202020204" pitchFamily="34" charset="-128"/>
              </a:rPr>
              <a:t>otale des cours </a:t>
            </a:r>
            <a:r>
              <a:rPr lang="fr-CH" sz="2000" kern="0">
                <a:solidFill>
                  <a:schemeClr val="tx1">
                    <a:lumMod val="95000"/>
                  </a:schemeClr>
                </a:solidFill>
                <a:latin typeface="Arial Unicode MS" panose="020B0604020202020204" pitchFamily="34" charset="-128"/>
              </a:rPr>
              <a:t>d’une durée maximale de </a:t>
            </a:r>
            <a:r>
              <a:rPr lang="fr-CH" sz="2000" b="1" kern="0">
                <a:solidFill>
                  <a:srgbClr val="FFC000"/>
                </a:solidFill>
                <a:latin typeface="Arial Unicode MS" panose="020B0604020202020204" pitchFamily="34" charset="-128"/>
              </a:rPr>
              <a:t>deux semaines </a:t>
            </a:r>
            <a:r>
              <a:rPr lang="fr-CH" sz="2000" kern="0">
                <a:solidFill>
                  <a:schemeClr val="tx1">
                    <a:lumMod val="95000"/>
                  </a:schemeClr>
                </a:solidFill>
                <a:latin typeface="Arial Unicode MS" panose="020B0604020202020204" pitchFamily="34" charset="-128"/>
              </a:rPr>
              <a:t>par année scolaire. </a:t>
            </a:r>
            <a:endParaRPr lang="fr-CH" sz="2000" kern="0">
              <a:solidFill>
                <a:schemeClr val="tx1">
                  <a:lumMod val="95000"/>
                </a:schemeClr>
              </a:solidFill>
              <a:effectLst/>
              <a:latin typeface="Arial Unicode MS" panose="020B0604020202020204" pitchFamily="34" charset="-128"/>
            </a:endParaRPr>
          </a:p>
          <a:p>
            <a:pPr marL="457200" lvl="1" indent="0">
              <a:buNone/>
            </a:pPr>
            <a:r>
              <a:rPr lang="fr-CH" sz="2200" b="1" i="1" kern="0">
                <a:solidFill>
                  <a:schemeClr val="tx1">
                    <a:lumMod val="95000"/>
                  </a:schemeClr>
                </a:solidFill>
                <a:latin typeface="+mj-lt"/>
              </a:rPr>
              <a:t>Les sanctions disciplinaires peuvent faire l’objet  d’un recours auprès de la DFAC dans les dix jours suivant la sanction.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E5F2F5C-BEFA-403F-97DC-DD6CE9F08D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87666" y="-2718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Sanctions et discipline à l'école - Bernard Defrance - Éditions La  Découverte">
            <a:extLst>
              <a:ext uri="{FF2B5EF4-FFF2-40B4-BE49-F238E27FC236}">
                <a16:creationId xmlns:a16="http://schemas.microsoft.com/office/drawing/2014/main" id="{FF2DD072-B974-1B9F-1069-98B81CAD49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33" b="25415"/>
          <a:stretch/>
        </p:blipFill>
        <p:spPr bwMode="auto">
          <a:xfrm>
            <a:off x="1352353" y="2074906"/>
            <a:ext cx="2350107" cy="243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86671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oneTexte 11">
            <a:extLst>
              <a:ext uri="{FF2B5EF4-FFF2-40B4-BE49-F238E27FC236}">
                <a16:creationId xmlns:a16="http://schemas.microsoft.com/office/drawing/2014/main" id="{5E6840DF-588A-794F-AB1B-C38A6935B927}"/>
              </a:ext>
            </a:extLst>
          </p:cNvPr>
          <p:cNvSpPr txBox="1"/>
          <p:nvPr/>
        </p:nvSpPr>
        <p:spPr>
          <a:xfrm>
            <a:off x="2670834" y="2925154"/>
            <a:ext cx="37719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/>
              <a:t>Monsieur Guy Barras</a:t>
            </a:r>
          </a:p>
          <a:p>
            <a:r>
              <a:rPr lang="fr-FR"/>
              <a:t>Travailleur social en milieu scolaire</a:t>
            </a:r>
          </a:p>
          <a:p>
            <a:r>
              <a:rPr lang="fr-FR"/>
              <a:t>Etablissement de Bulle-La Léchère</a:t>
            </a:r>
          </a:p>
          <a:p>
            <a:r>
              <a:rPr lang="fr-FR">
                <a:hlinkClick r:id="rId3"/>
              </a:rPr>
              <a:t>guy.barras@edufr.ch</a:t>
            </a:r>
            <a:endParaRPr lang="fr-FR"/>
          </a:p>
          <a:p>
            <a:r>
              <a:rPr lang="fr-FR"/>
              <a:t>026/919.49.56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AA9541F-34F6-8F2D-099B-14CA403BCF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7885" y="743256"/>
            <a:ext cx="9173578" cy="1077229"/>
          </a:xfrm>
        </p:spPr>
        <p:txBody>
          <a:bodyPr>
            <a:noAutofit/>
          </a:bodyPr>
          <a:lstStyle/>
          <a:p>
            <a:pPr algn="l"/>
            <a:r>
              <a:rPr lang="fr-FR" sz="4000"/>
              <a:t>Travailleur social en milieu scolaire (TSS)</a:t>
            </a:r>
          </a:p>
        </p:txBody>
      </p:sp>
      <p:pic>
        <p:nvPicPr>
          <p:cNvPr id="1026" name="Picture 2" descr="Barras">
            <a:extLst>
              <a:ext uri="{FF2B5EF4-FFF2-40B4-BE49-F238E27FC236}">
                <a16:creationId xmlns:a16="http://schemas.microsoft.com/office/drawing/2014/main" id="{66A1CCCE-CF9F-E699-B4B0-C51F3BF2BF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8772" y="2043193"/>
            <a:ext cx="3154919" cy="373767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effectLst>
            <a:glow rad="1905000">
              <a:schemeClr val="accent1">
                <a:alpha val="0"/>
              </a:schemeClr>
            </a:glow>
            <a:outerShdw dist="50800" dir="5400000" algn="ctr" rotWithShape="0">
              <a:srgbClr val="000000">
                <a:alpha val="43137"/>
              </a:srgbClr>
            </a:outerShdw>
            <a:reflection endPos="0" dir="5400000" sy="-100000" algn="bl" rotWithShape="0"/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6943136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9E7095-FD1B-CD49-AF04-7741D85C4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208139-8C70-1AC7-9387-95A59500A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7885" y="743256"/>
            <a:ext cx="9173578" cy="1077229"/>
          </a:xfrm>
        </p:spPr>
        <p:txBody>
          <a:bodyPr>
            <a:noAutofit/>
          </a:bodyPr>
          <a:lstStyle/>
          <a:p>
            <a:pPr algn="l"/>
            <a:r>
              <a:rPr lang="fr-FR" sz="4000"/>
              <a:t>Travailleur social en milieu scolaire (TSS)</a:t>
            </a:r>
          </a:p>
        </p:txBody>
      </p:sp>
      <p:pic>
        <p:nvPicPr>
          <p:cNvPr id="3" name="Image" descr="Image">
            <a:extLst>
              <a:ext uri="{FF2B5EF4-FFF2-40B4-BE49-F238E27FC236}">
                <a16:creationId xmlns:a16="http://schemas.microsoft.com/office/drawing/2014/main" id="{654584E6-DBCA-7F40-B315-58E218F13C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90446" y="2128837"/>
            <a:ext cx="9480658" cy="432300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9393869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90B08F-6566-1A65-B72E-235E7BBC5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59B3DE-8681-27AA-BD60-9663191A8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4728" y="719204"/>
            <a:ext cx="6732656" cy="1077229"/>
          </a:xfrm>
        </p:spPr>
        <p:txBody>
          <a:bodyPr>
            <a:normAutofit fontScale="90000"/>
          </a:bodyPr>
          <a:lstStyle/>
          <a:p>
            <a:pPr algn="l"/>
            <a:r>
              <a:rPr lang="fr-FR" sz="4000"/>
              <a:t>Prévention des écrans</a:t>
            </a:r>
            <a:br>
              <a:rPr lang="fr-FR" sz="4000"/>
            </a:br>
            <a:r>
              <a:rPr lang="fr-FR" sz="1800" i="1">
                <a:solidFill>
                  <a:srgbClr val="FF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https://www.youtube.com/watch?v=KkJw53BZ4hw</a:t>
            </a:r>
            <a:br>
              <a:rPr lang="fr-FR" sz="2200"/>
            </a:br>
            <a:endParaRPr lang="fr-FR" sz="2200"/>
          </a:p>
        </p:txBody>
      </p:sp>
      <p:pic>
        <p:nvPicPr>
          <p:cNvPr id="5" name="Image 4" descr="Une image contenant texte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40156C45-D86B-9C4D-09E3-2098EC5A20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8408" y="1999706"/>
            <a:ext cx="9749960" cy="4246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9325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35" name="Picture 15534">
            <a:extLst>
              <a:ext uri="{FF2B5EF4-FFF2-40B4-BE49-F238E27FC236}">
                <a16:creationId xmlns:a16="http://schemas.microsoft.com/office/drawing/2014/main" id="{01AF5FBB-9FDC-4D75-9DD6-DAF01ED197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536" name="Picture 15535">
            <a:extLst>
              <a:ext uri="{FF2B5EF4-FFF2-40B4-BE49-F238E27FC236}">
                <a16:creationId xmlns:a16="http://schemas.microsoft.com/office/drawing/2014/main" id="{933BBBE6-F4CF-483E-BA74-B51421B4D9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15537" name="Rectangle 15536">
            <a:extLst>
              <a:ext uri="{FF2B5EF4-FFF2-40B4-BE49-F238E27FC236}">
                <a16:creationId xmlns:a16="http://schemas.microsoft.com/office/drawing/2014/main" id="{4C790028-99AE-4AE4-8269-9913E2D506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5538" name="Rectangle 15537">
            <a:extLst>
              <a:ext uri="{FF2B5EF4-FFF2-40B4-BE49-F238E27FC236}">
                <a16:creationId xmlns:a16="http://schemas.microsoft.com/office/drawing/2014/main" id="{06936A2A-FE08-4EE0-A409-3EF3FA244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5539" name="Rectangle 15538">
            <a:extLst>
              <a:ext uri="{FF2B5EF4-FFF2-40B4-BE49-F238E27FC236}">
                <a16:creationId xmlns:a16="http://schemas.microsoft.com/office/drawing/2014/main" id="{BAF0407B-48CB-4C05-B0D7-7A69A0D40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5540" name="Rectangle 15539">
            <a:extLst>
              <a:ext uri="{FF2B5EF4-FFF2-40B4-BE49-F238E27FC236}">
                <a16:creationId xmlns:a16="http://schemas.microsoft.com/office/drawing/2014/main" id="{ADC50C3D-0DA0-4914-B5B4-D1819CC698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5541" name="TextBox 15540">
            <a:extLst>
              <a:ext uri="{FF2B5EF4-FFF2-40B4-BE49-F238E27FC236}">
                <a16:creationId xmlns:a16="http://schemas.microsoft.com/office/drawing/2014/main" id="{8CF9E583-1A92-4144-B4FA-81D98317F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240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 useBgFill="1">
        <p:nvSpPr>
          <p:cNvPr id="15542" name="Rectangle 15541">
            <a:extLst>
              <a:ext uri="{FF2B5EF4-FFF2-40B4-BE49-F238E27FC236}">
                <a16:creationId xmlns:a16="http://schemas.microsoft.com/office/drawing/2014/main" id="{847489EB-355C-4170-8C70-5CDD42EFD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543" name="Picture 15542">
            <a:extLst>
              <a:ext uri="{FF2B5EF4-FFF2-40B4-BE49-F238E27FC236}">
                <a16:creationId xmlns:a16="http://schemas.microsoft.com/office/drawing/2014/main" id="{521CC0F3-7B68-4C9C-999A-74F8925C33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544" name="Picture 15543">
            <a:extLst>
              <a:ext uri="{FF2B5EF4-FFF2-40B4-BE49-F238E27FC236}">
                <a16:creationId xmlns:a16="http://schemas.microsoft.com/office/drawing/2014/main" id="{3EB18ECF-1C11-48BB-8C2B-DC5532A906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15545" name="Rectangle 15544">
            <a:extLst>
              <a:ext uri="{FF2B5EF4-FFF2-40B4-BE49-F238E27FC236}">
                <a16:creationId xmlns:a16="http://schemas.microsoft.com/office/drawing/2014/main" id="{D8887E40-5A0B-4897-80F0-0BAFAAB61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46" name="Rectangle 15545">
            <a:extLst>
              <a:ext uri="{FF2B5EF4-FFF2-40B4-BE49-F238E27FC236}">
                <a16:creationId xmlns:a16="http://schemas.microsoft.com/office/drawing/2014/main" id="{92E3B1B6-DAAA-408B-A99C-2A7EE0409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47" name="Rectangle 15546">
            <a:extLst>
              <a:ext uri="{FF2B5EF4-FFF2-40B4-BE49-F238E27FC236}">
                <a16:creationId xmlns:a16="http://schemas.microsoft.com/office/drawing/2014/main" id="{7A72B882-D016-4849-AF04-88E39D13AC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10378001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C8A34F3-518F-3115-1912-F204E3F37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6398" y="5166420"/>
            <a:ext cx="8440564" cy="104505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4800"/>
              <a:t>Merci de </a:t>
            </a:r>
            <a:r>
              <a:rPr lang="en-US" sz="4800" err="1"/>
              <a:t>votre</a:t>
            </a:r>
            <a:r>
              <a:rPr lang="en-US" sz="4800"/>
              <a:t> attention. </a:t>
            </a:r>
            <a:endParaRPr lang="en-US" sz="4800">
              <a:cs typeface="Arial" panose="020B0604020202020204"/>
            </a:endParaRPr>
          </a:p>
        </p:txBody>
      </p:sp>
      <p:sp>
        <p:nvSpPr>
          <p:cNvPr id="15548" name="Rectangle 15547">
            <a:extLst>
              <a:ext uri="{FF2B5EF4-FFF2-40B4-BE49-F238E27FC236}">
                <a16:creationId xmlns:a16="http://schemas.microsoft.com/office/drawing/2014/main" id="{41FF9E96-6955-4599-A2D0-1FF57939C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50531" y="647188"/>
            <a:ext cx="9091538" cy="329724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362" name="Picture 2" descr="Bonne année scolaire 2023-2024 ! 10 modèles de textes à utiliser">
            <a:extLst>
              <a:ext uri="{FF2B5EF4-FFF2-40B4-BE49-F238E27FC236}">
                <a16:creationId xmlns:a16="http://schemas.microsoft.com/office/drawing/2014/main" id="{64FDDC94-9B3C-6D65-2D06-8D67B88898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48132" y="972646"/>
            <a:ext cx="5084241" cy="2648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549" name="Rectangle 15548">
            <a:extLst>
              <a:ext uri="{FF2B5EF4-FFF2-40B4-BE49-F238E27FC236}">
                <a16:creationId xmlns:a16="http://schemas.microsoft.com/office/drawing/2014/main" id="{A15CFF31-2A56-4E24-9263-DC4342144D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82966" y="888935"/>
            <a:ext cx="8613076" cy="2818547"/>
          </a:xfrm>
          <a:prstGeom prst="rect">
            <a:avLst/>
          </a:prstGeom>
          <a:noFill/>
          <a:ln w="9525">
            <a:solidFill>
              <a:schemeClr val="accent6">
                <a:lumMod val="60000"/>
                <a:lumOff val="40000"/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50" name="Rectangle 15549">
            <a:extLst>
              <a:ext uri="{FF2B5EF4-FFF2-40B4-BE49-F238E27FC236}">
                <a16:creationId xmlns:a16="http://schemas.microsoft.com/office/drawing/2014/main" id="{8F8907EB-52AA-4516-BC6A-7861CE0774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87666" y="-2718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5275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8C09CB-AF3F-1FFC-18D3-CAAEB23C8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3" name="Rectangle 42">
            <a:extLst>
              <a:ext uri="{FF2B5EF4-FFF2-40B4-BE49-F238E27FC236}">
                <a16:creationId xmlns:a16="http://schemas.microsoft.com/office/drawing/2014/main" id="{624A1565-B7E1-4C59-84A2-5831F11608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3B8B134C-47B2-49B8-B810-2931B20EA7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1550BD34-8417-42DB-BEA7-96B1E41562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EE04A24D-ECF7-4024-BAC2-981BA69CF6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C3D135-9831-45A9-8FBE-2A2548C87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F8375ABF-52E0-4C78-B2CF-0A949D7D88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10378001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8CE779A-83A6-3B83-7F24-D8BB969DA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9803" y="808056"/>
            <a:ext cx="5959243" cy="107722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/>
              <a:t>…et de </a:t>
            </a:r>
            <a:r>
              <a:rPr lang="en-US" err="1"/>
              <a:t>l’adjoint</a:t>
            </a:r>
            <a:r>
              <a:rPr lang="en-US"/>
              <a:t> de direction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8A93E27-EA0B-146C-FBFF-825065EF7577}"/>
              </a:ext>
            </a:extLst>
          </p:cNvPr>
          <p:cNvSpPr txBox="1"/>
          <p:nvPr/>
        </p:nvSpPr>
        <p:spPr>
          <a:xfrm>
            <a:off x="2788207" y="1991573"/>
            <a:ext cx="3969505" cy="39978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120000"/>
              </a:lnSpc>
              <a:spcAft>
                <a:spcPts val="600"/>
              </a:spcAft>
              <a:buClr>
                <a:schemeClr val="accent6"/>
              </a:buClr>
              <a:buSzPct val="90000"/>
            </a:pPr>
            <a:r>
              <a:rPr lang="en-US"/>
              <a:t>M. Samay Somkhit</a:t>
            </a:r>
          </a:p>
          <a:p>
            <a:pPr defTabSz="914400">
              <a:lnSpc>
                <a:spcPct val="120000"/>
              </a:lnSpc>
              <a:spcAft>
                <a:spcPts val="600"/>
              </a:spcAft>
              <a:buClr>
                <a:schemeClr val="accent6"/>
              </a:buClr>
              <a:buSzPct val="90000"/>
            </a:pPr>
            <a:r>
              <a:rPr lang="en-US"/>
              <a:t>026/919.49.64</a:t>
            </a:r>
          </a:p>
          <a:p>
            <a:pPr defTabSz="914400">
              <a:lnSpc>
                <a:spcPct val="120000"/>
              </a:lnSpc>
              <a:spcAft>
                <a:spcPts val="600"/>
              </a:spcAft>
              <a:buClr>
                <a:schemeClr val="accent6"/>
              </a:buClr>
              <a:buSzPct val="90000"/>
            </a:pPr>
            <a:r>
              <a:rPr lang="en-US">
                <a:hlinkClick r:id="rId5"/>
              </a:rPr>
              <a:t>samay.somkhit@edufr.ch</a:t>
            </a:r>
            <a:endParaRPr lang="en-US"/>
          </a:p>
          <a:p>
            <a:pPr defTabSz="914400">
              <a:lnSpc>
                <a:spcPct val="120000"/>
              </a:lnSpc>
              <a:spcAft>
                <a:spcPts val="600"/>
              </a:spcAft>
              <a:buClr>
                <a:schemeClr val="accent6"/>
              </a:buClr>
              <a:buSzPct val="90000"/>
            </a:pPr>
            <a:r>
              <a:rPr lang="en-US"/>
              <a:t> </a:t>
            </a:r>
          </a:p>
        </p:txBody>
      </p:sp>
      <p:pic>
        <p:nvPicPr>
          <p:cNvPr id="20" name="Espace réservé du contenu 19" descr="Une image contenant personne, Visage humain, habits, herbe&#10;&#10;Le contenu généré par l’IA peut être incorrect.">
            <a:extLst>
              <a:ext uri="{FF2B5EF4-FFF2-40B4-BE49-F238E27FC236}">
                <a16:creationId xmlns:a16="http://schemas.microsoft.com/office/drawing/2014/main" id="{4C05876E-1579-902C-AFB7-964678D50C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6901350" y="2044555"/>
            <a:ext cx="2812276" cy="3640549"/>
          </a:xfrm>
          <a:prstGeom prst="rect">
            <a:avLst/>
          </a:prstGeom>
          <a:ln>
            <a:gradFill flip="none" rotWithShape="1">
              <a:gsLst>
                <a:gs pos="86000">
                  <a:schemeClr val="accent6">
                    <a:lumMod val="67000"/>
                  </a:schemeClr>
                </a:gs>
                <a:gs pos="20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innerShdw blurRad="127000">
              <a:prstClr val="black">
                <a:alpha val="90000"/>
              </a:prstClr>
            </a:innerShdw>
          </a:effectLst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id="{34BB1BDF-EAFF-49B6-ABF3-7F9B3201C9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87666" y="-2718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141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630F51-9565-90BF-55BC-4FD0FADA50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61FE3F-6FBB-DF35-B569-14ED7FBCF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7616" y="734173"/>
            <a:ext cx="7958331" cy="1077229"/>
          </a:xfrm>
        </p:spPr>
        <p:txBody>
          <a:bodyPr>
            <a:normAutofit/>
          </a:bodyPr>
          <a:lstStyle/>
          <a:p>
            <a:pPr algn="l"/>
            <a:r>
              <a:rPr lang="fr-FR" sz="4000"/>
              <a:t>L’objectif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88D09E3-A830-6F28-1FBE-38CF4A1C18C2}"/>
              </a:ext>
            </a:extLst>
          </p:cNvPr>
          <p:cNvSpPr txBox="1"/>
          <p:nvPr/>
        </p:nvSpPr>
        <p:spPr>
          <a:xfrm>
            <a:off x="2212049" y="1811402"/>
            <a:ext cx="7767902" cy="1305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800"/>
              <a:t>Clarifier le rôle de </a:t>
            </a:r>
            <a:r>
              <a:rPr lang="fr-FR" sz="2800" b="1">
                <a:solidFill>
                  <a:srgbClr val="FFC000"/>
                </a:solidFill>
              </a:rPr>
              <a:t>parent(s) d’élève(s) </a:t>
            </a:r>
            <a:r>
              <a:rPr lang="fr-FR" sz="2800"/>
              <a:t>afin de renforcer la collaboration école-famille</a:t>
            </a:r>
          </a:p>
        </p:txBody>
      </p:sp>
      <p:pic>
        <p:nvPicPr>
          <p:cNvPr id="2050" name="Picture 2" descr="Un rôle de médiation qui soutient les collaborations entre l'école, les  familles immigrantes et la communauté - CTREQ - RIRE">
            <a:extLst>
              <a:ext uri="{FF2B5EF4-FFF2-40B4-BE49-F238E27FC236}">
                <a16:creationId xmlns:a16="http://schemas.microsoft.com/office/drawing/2014/main" id="{2F2184C8-211E-5B03-F7B8-712CF929A2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4217" y="3689558"/>
            <a:ext cx="3314700" cy="245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5374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32550D-5DE9-D8C3-72B9-524791F44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fr-FR" sz="4000"/>
              <a:t>Au menu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D8200BF-F794-4200-CE04-D82528AD5A14}"/>
              </a:ext>
            </a:extLst>
          </p:cNvPr>
          <p:cNvSpPr txBox="1"/>
          <p:nvPr/>
        </p:nvSpPr>
        <p:spPr>
          <a:xfrm>
            <a:off x="2367616" y="2145824"/>
            <a:ext cx="7212576" cy="334784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lnSpc>
                <a:spcPct val="150000"/>
              </a:lnSpc>
              <a:buFont typeface="Wingdings" pitchFamily="2" charset="2"/>
              <a:buChar char="§"/>
            </a:pPr>
            <a:r>
              <a:rPr lang="fr-FR" sz="2400"/>
              <a:t>Collaboration école-parents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§"/>
            </a:pPr>
            <a:r>
              <a:rPr lang="fr-FR" sz="2400"/>
              <a:t>Communication école-parents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§"/>
            </a:pPr>
            <a:r>
              <a:rPr lang="fr-FR" sz="2400"/>
              <a:t>Obligations des élèves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§"/>
            </a:pPr>
            <a:r>
              <a:rPr lang="fr-FR" sz="2400"/>
              <a:t>Jours « Joker » et congés spéciaux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§"/>
            </a:pPr>
            <a:r>
              <a:rPr lang="fr-FR" sz="2400"/>
              <a:t>Mesures éducatives et sanctions disciplinaires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§"/>
            </a:pPr>
            <a:r>
              <a:rPr lang="fr-FR" sz="2400"/>
              <a:t>Travailleur social scolaire (TSS)</a:t>
            </a:r>
            <a:endParaRPr lang="fr-FR" sz="2400">
              <a:cs typeface="Arial"/>
            </a:endParaRPr>
          </a:p>
        </p:txBody>
      </p:sp>
      <p:pic>
        <p:nvPicPr>
          <p:cNvPr id="1026" name="Picture 2" descr="Check List PNGs for Free Download">
            <a:extLst>
              <a:ext uri="{FF2B5EF4-FFF2-40B4-BE49-F238E27FC236}">
                <a16:creationId xmlns:a16="http://schemas.microsoft.com/office/drawing/2014/main" id="{280DBA77-8B7C-C47A-3C84-FD8314BBDB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9296" y="1866021"/>
            <a:ext cx="2221792" cy="2396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63407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7" name="Rectangle 2056">
            <a:extLst>
              <a:ext uri="{FF2B5EF4-FFF2-40B4-BE49-F238E27FC236}">
                <a16:creationId xmlns:a16="http://schemas.microsoft.com/office/drawing/2014/main" id="{5B109BC4-F9AE-43A1-A0AD-A502B77533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9" name="Picture 2058">
            <a:extLst>
              <a:ext uri="{FF2B5EF4-FFF2-40B4-BE49-F238E27FC236}">
                <a16:creationId xmlns:a16="http://schemas.microsoft.com/office/drawing/2014/main" id="{16FD193E-44E6-4069-851B-082CDC093D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2061" name="Picture 2060">
            <a:extLst>
              <a:ext uri="{FF2B5EF4-FFF2-40B4-BE49-F238E27FC236}">
                <a16:creationId xmlns:a16="http://schemas.microsoft.com/office/drawing/2014/main" id="{26A83547-5432-4BCC-971F-E20253F80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2063" name="Rectangle 2062">
            <a:extLst>
              <a:ext uri="{FF2B5EF4-FFF2-40B4-BE49-F238E27FC236}">
                <a16:creationId xmlns:a16="http://schemas.microsoft.com/office/drawing/2014/main" id="{D60AB860-F611-4E44-9FC7-9D0E78D471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5" name="Rectangle 2064">
            <a:extLst>
              <a:ext uri="{FF2B5EF4-FFF2-40B4-BE49-F238E27FC236}">
                <a16:creationId xmlns:a16="http://schemas.microsoft.com/office/drawing/2014/main" id="{2AE566C9-8166-4086-8059-2B6EA7BEC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7" name="Rectangle 2066">
            <a:extLst>
              <a:ext uri="{FF2B5EF4-FFF2-40B4-BE49-F238E27FC236}">
                <a16:creationId xmlns:a16="http://schemas.microsoft.com/office/drawing/2014/main" id="{26FC93B5-8EEE-4746-834C-75BF4722A7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10378001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6F891D6-4C9F-61D8-03BF-258ED9CE6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6853" y="808056"/>
            <a:ext cx="5707636" cy="1077229"/>
          </a:xfrm>
        </p:spPr>
        <p:txBody>
          <a:bodyPr>
            <a:normAutofit/>
          </a:bodyPr>
          <a:lstStyle/>
          <a:p>
            <a:pPr algn="l"/>
            <a:r>
              <a:rPr lang="fr-FR"/>
              <a:t>Collaboration école-parents</a:t>
            </a:r>
          </a:p>
        </p:txBody>
      </p:sp>
      <p:sp>
        <p:nvSpPr>
          <p:cNvPr id="2069" name="Rectangle 2068">
            <a:extLst>
              <a:ext uri="{FF2B5EF4-FFF2-40B4-BE49-F238E27FC236}">
                <a16:creationId xmlns:a16="http://schemas.microsoft.com/office/drawing/2014/main" id="{955D4B30-C984-44B0-BEA7-4FB09CDFC5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762" y="0"/>
            <a:ext cx="305722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2" name="Picture 4" descr="Relations École famille Archives - Enseignement Catholique">
            <a:extLst>
              <a:ext uri="{FF2B5EF4-FFF2-40B4-BE49-F238E27FC236}">
                <a16:creationId xmlns:a16="http://schemas.microsoft.com/office/drawing/2014/main" id="{F2BD3A94-54EB-442D-70A3-EF2D2931AD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12386" y="2647925"/>
            <a:ext cx="2489483" cy="1562150"/>
          </a:xfrm>
          <a:prstGeom prst="rect">
            <a:avLst/>
          </a:prstGeom>
          <a:noFill/>
          <a:ln w="1270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71" name="Rectangle 2070">
            <a:extLst>
              <a:ext uri="{FF2B5EF4-FFF2-40B4-BE49-F238E27FC236}">
                <a16:creationId xmlns:a16="http://schemas.microsoft.com/office/drawing/2014/main" id="{0E46F16B-7AB2-4122-836B-22FBDB5A59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38840" y="236476"/>
            <a:ext cx="2577134" cy="6378945"/>
          </a:xfrm>
          <a:prstGeom prst="rect">
            <a:avLst/>
          </a:prstGeom>
          <a:noFill/>
          <a:ln w="9525">
            <a:solidFill>
              <a:schemeClr val="accent6">
                <a:lumMod val="60000"/>
                <a:lumOff val="40000"/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823CDD0-EBEE-DED2-74A6-B29672954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8552" y="250098"/>
            <a:ext cx="6541406" cy="5891734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fr-FR" sz="2400"/>
          </a:p>
          <a:p>
            <a:r>
              <a:rPr lang="fr-FR" sz="2400"/>
              <a:t>Art. 30 de la loi scolaire : </a:t>
            </a:r>
          </a:p>
          <a:p>
            <a:pPr lvl="1"/>
            <a:r>
              <a:rPr lang="fr-FR" sz="2200">
                <a:solidFill>
                  <a:srgbClr val="FFC000"/>
                </a:solidFill>
              </a:rPr>
              <a:t>Les </a:t>
            </a:r>
            <a:r>
              <a:rPr lang="fr-FR" sz="2200" b="1" u="sng">
                <a:solidFill>
                  <a:srgbClr val="FFC000"/>
                </a:solidFill>
              </a:rPr>
              <a:t>parents</a:t>
            </a:r>
            <a:r>
              <a:rPr lang="fr-FR" sz="2200">
                <a:solidFill>
                  <a:srgbClr val="FFC000"/>
                </a:solidFill>
              </a:rPr>
              <a:t> sont les </a:t>
            </a:r>
            <a:r>
              <a:rPr lang="fr-FR" sz="2200" b="1" u="sng">
                <a:solidFill>
                  <a:srgbClr val="FFC000"/>
                </a:solidFill>
              </a:rPr>
              <a:t>premiers responsables </a:t>
            </a:r>
            <a:r>
              <a:rPr lang="fr-FR" sz="2200">
                <a:solidFill>
                  <a:srgbClr val="FFC000"/>
                </a:solidFill>
              </a:rPr>
              <a:t>de l’éducation de leur enfant</a:t>
            </a:r>
            <a:r>
              <a:rPr lang="fr-FR" sz="2200">
                <a:solidFill>
                  <a:schemeClr val="accent1">
                    <a:lumMod val="60000"/>
                    <a:lumOff val="40000"/>
                  </a:schemeClr>
                </a:solidFill>
              </a:rPr>
              <a:t>. </a:t>
            </a:r>
          </a:p>
          <a:p>
            <a:pPr lvl="1"/>
            <a:r>
              <a:rPr lang="fr-FR" sz="2200"/>
              <a:t>Ils collaborent avec l’école dans sa tâche pédagogique, et l’école seconde les parents dans leur action éducative. </a:t>
            </a:r>
          </a:p>
          <a:p>
            <a:endParaRPr lang="fr-FR"/>
          </a:p>
        </p:txBody>
      </p:sp>
      <p:sp>
        <p:nvSpPr>
          <p:cNvPr id="2073" name="Rectangle 2072">
            <a:extLst>
              <a:ext uri="{FF2B5EF4-FFF2-40B4-BE49-F238E27FC236}">
                <a16:creationId xmlns:a16="http://schemas.microsoft.com/office/drawing/2014/main" id="{DE5F2F5C-BEFA-403F-97DC-DD6CE9F08D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87666" y="-2718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9132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B109BC4-F9AE-43A1-A0AD-A502B77533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6FD193E-44E6-4069-851B-082CDC093D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6A83547-5432-4BCC-971F-E20253F80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60AB860-F611-4E44-9FC7-9D0E78D471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E566C9-8166-4086-8059-2B6EA7BEC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6FC93B5-8EEE-4746-834C-75BF4722A7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10378001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6F891D6-4C9F-61D8-03BF-258ED9CE6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316" y="819073"/>
            <a:ext cx="5707636" cy="1077229"/>
          </a:xfrm>
        </p:spPr>
        <p:txBody>
          <a:bodyPr>
            <a:normAutofit/>
          </a:bodyPr>
          <a:lstStyle/>
          <a:p>
            <a:pPr algn="l"/>
            <a:r>
              <a:rPr lang="fr-FR"/>
              <a:t>Collaboration école-parents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55D4B30-C984-44B0-BEA7-4FB09CDFC5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762" y="0"/>
            <a:ext cx="305722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Relations École famille Archives - Enseignement Catholique">
            <a:extLst>
              <a:ext uri="{FF2B5EF4-FFF2-40B4-BE49-F238E27FC236}">
                <a16:creationId xmlns:a16="http://schemas.microsoft.com/office/drawing/2014/main" id="{188C0E41-519A-FB3F-3DAF-03ECAD96E8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26491" y="2669069"/>
            <a:ext cx="2413730" cy="1514615"/>
          </a:xfrm>
          <a:prstGeom prst="rect">
            <a:avLst/>
          </a:prstGeom>
          <a:noFill/>
          <a:ln w="1270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0E46F16B-7AB2-4122-836B-22FBDB5A59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38840" y="236476"/>
            <a:ext cx="2577134" cy="6378945"/>
          </a:xfrm>
          <a:prstGeom prst="rect">
            <a:avLst/>
          </a:prstGeom>
          <a:noFill/>
          <a:ln w="9525">
            <a:solidFill>
              <a:schemeClr val="accent6">
                <a:lumMod val="60000"/>
                <a:lumOff val="40000"/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823CDD0-EBEE-DED2-74A6-B29672954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4316" y="1896302"/>
            <a:ext cx="6515642" cy="4563305"/>
          </a:xfrm>
        </p:spPr>
        <p:txBody>
          <a:bodyPr vert="horz" lIns="91440" tIns="45720" rIns="91440" bIns="45720" rtlCol="0">
            <a:normAutofit fontScale="92500"/>
          </a:bodyPr>
          <a:lstStyle/>
          <a:p>
            <a:r>
              <a:rPr lang="fr-FR" sz="2400"/>
              <a:t>Art. 57 du règlement d’application de la loi scolaire:</a:t>
            </a:r>
          </a:p>
          <a:p>
            <a:pPr lvl="1"/>
            <a:r>
              <a:rPr lang="fr-FR" sz="2200"/>
              <a:t>Les parents </a:t>
            </a:r>
            <a:r>
              <a:rPr lang="fr-FR" sz="2200" b="1">
                <a:solidFill>
                  <a:srgbClr val="FFC000"/>
                </a:solidFill>
              </a:rPr>
              <a:t>encouragent</a:t>
            </a:r>
            <a:r>
              <a:rPr lang="fr-FR" sz="2200"/>
              <a:t> et </a:t>
            </a:r>
            <a:r>
              <a:rPr lang="fr-FR" sz="2200" b="1">
                <a:solidFill>
                  <a:srgbClr val="FFC000"/>
                </a:solidFill>
              </a:rPr>
              <a:t>soutiennent</a:t>
            </a:r>
            <a:r>
              <a:rPr lang="fr-FR" sz="2200"/>
              <a:t> leur enfant </a:t>
            </a:r>
            <a:r>
              <a:rPr lang="fr-FR" sz="2200" b="1">
                <a:solidFill>
                  <a:srgbClr val="FFC000"/>
                </a:solidFill>
              </a:rPr>
              <a:t>dans ses apprentissages (</a:t>
            </a:r>
            <a:r>
              <a:rPr lang="fr-FR" sz="2200" b="1" u="sng">
                <a:solidFill>
                  <a:srgbClr val="FFC000"/>
                </a:solidFill>
              </a:rPr>
              <a:t>attention aux devoirs</a:t>
            </a:r>
            <a:r>
              <a:rPr lang="fr-FR" sz="2200" b="1">
                <a:solidFill>
                  <a:srgbClr val="FFC000"/>
                </a:solidFill>
              </a:rPr>
              <a:t>). </a:t>
            </a:r>
          </a:p>
          <a:p>
            <a:pPr lvl="1"/>
            <a:r>
              <a:rPr lang="fr-FR" sz="2200"/>
              <a:t>Ils s’assurent que leur enfant fréquente l’école aux </a:t>
            </a:r>
            <a:r>
              <a:rPr lang="fr-FR" sz="2200" b="1" u="sng">
                <a:solidFill>
                  <a:srgbClr val="FFC000"/>
                </a:solidFill>
              </a:rPr>
              <a:t>horaires établis </a:t>
            </a:r>
            <a:r>
              <a:rPr lang="fr-FR" sz="2200"/>
              <a:t>(</a:t>
            </a:r>
            <a:r>
              <a:rPr lang="fr-FR" sz="2200" b="1">
                <a:solidFill>
                  <a:srgbClr val="FF0000"/>
                </a:solidFill>
              </a:rPr>
              <a:t>rapport d’absence</a:t>
            </a:r>
            <a:r>
              <a:rPr lang="fr-FR" sz="2200"/>
              <a:t>).</a:t>
            </a:r>
          </a:p>
          <a:p>
            <a:pPr lvl="1"/>
            <a:r>
              <a:rPr lang="fr-FR" sz="2200"/>
              <a:t>Ils rappellent à leur enfant </a:t>
            </a:r>
            <a:r>
              <a:rPr lang="fr-FR" sz="2200" b="1">
                <a:solidFill>
                  <a:srgbClr val="FFC000"/>
                </a:solidFill>
              </a:rPr>
              <a:t>l’importance</a:t>
            </a:r>
            <a:r>
              <a:rPr lang="fr-FR" sz="2200"/>
              <a:t> de respecter les </a:t>
            </a:r>
            <a:r>
              <a:rPr lang="fr-FR" sz="2200" b="1" u="sng">
                <a:solidFill>
                  <a:srgbClr val="FFC000"/>
                </a:solidFill>
              </a:rPr>
              <a:t>règles de l’établissement </a:t>
            </a:r>
            <a:r>
              <a:rPr lang="fr-FR" sz="2200"/>
              <a:t>(mesures éducatives et sanctions disciplinaires).  </a:t>
            </a:r>
          </a:p>
          <a:p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E5F2F5C-BEFA-403F-97DC-DD6CE9F08D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87666" y="-2718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5157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B109BC4-F9AE-43A1-A0AD-A502B77533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6FD193E-44E6-4069-851B-082CDC093D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6A83547-5432-4BCC-971F-E20253F80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60AB860-F611-4E44-9FC7-9D0E78D471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E566C9-8166-4086-8059-2B6EA7BEC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6FC93B5-8EEE-4746-834C-75BF4722A7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10378001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6F891D6-4C9F-61D8-03BF-258ED9CE6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316" y="819073"/>
            <a:ext cx="6238844" cy="1077229"/>
          </a:xfrm>
        </p:spPr>
        <p:txBody>
          <a:bodyPr>
            <a:normAutofit/>
          </a:bodyPr>
          <a:lstStyle/>
          <a:p>
            <a:pPr algn="l"/>
            <a:r>
              <a:rPr lang="fr-FR"/>
              <a:t>Communication école-parents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55D4B30-C984-44B0-BEA7-4FB09CDFC5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762" y="0"/>
            <a:ext cx="305722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E46F16B-7AB2-4122-836B-22FBDB5A59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38840" y="236476"/>
            <a:ext cx="2577134" cy="6378945"/>
          </a:xfrm>
          <a:prstGeom prst="rect">
            <a:avLst/>
          </a:prstGeom>
          <a:noFill/>
          <a:ln w="9525">
            <a:solidFill>
              <a:schemeClr val="accent6">
                <a:lumMod val="60000"/>
                <a:lumOff val="40000"/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823CDD0-EBEE-DED2-74A6-B29672954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4316" y="1896302"/>
            <a:ext cx="6515642" cy="4563305"/>
          </a:xfrm>
        </p:spPr>
        <p:txBody>
          <a:bodyPr vert="horz" lIns="91440" tIns="45720" rIns="91440" bIns="45720" rtlCol="0">
            <a:norm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fr-FR" sz="2400" b="1">
                <a:solidFill>
                  <a:srgbClr val="FFC000"/>
                </a:solidFill>
              </a:rPr>
              <a:t>Les parents communiquent</a:t>
            </a:r>
            <a:r>
              <a:rPr lang="fr-FR" sz="2400">
                <a:solidFill>
                  <a:srgbClr val="FFFF00"/>
                </a:solidFill>
              </a:rPr>
              <a:t> </a:t>
            </a:r>
            <a:r>
              <a:rPr lang="fr-FR" sz="2400" b="1">
                <a:solidFill>
                  <a:srgbClr val="FFC000"/>
                </a:solidFill>
              </a:rPr>
              <a:t>en priorité avec l’enseignant</a:t>
            </a:r>
            <a:r>
              <a:rPr lang="fr-FR" sz="2400"/>
              <a:t> de leur enfant selon le cadre établi.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fr-FR" sz="2400"/>
              <a:t>Il est important de </a:t>
            </a:r>
            <a:r>
              <a:rPr lang="fr-FR" sz="2400" b="1">
                <a:solidFill>
                  <a:srgbClr val="FFC000"/>
                </a:solidFill>
              </a:rPr>
              <a:t>respecter les horaires de communication </a:t>
            </a:r>
            <a:r>
              <a:rPr lang="fr-FR" sz="2400"/>
              <a:t>transmis par les enseignants.</a:t>
            </a:r>
          </a:p>
          <a:p>
            <a:pPr marL="0" indent="0" algn="ctr">
              <a:buNone/>
            </a:pPr>
            <a:r>
              <a:rPr lang="fr-FR" i="1"/>
              <a:t>Il est primordial d’avoir un échange avec l’enseignant avant de prendre contact avec la direction.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E5F2F5C-BEFA-403F-97DC-DD6CE9F08D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87666" y="-2718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2" descr="L'INTERET DES RENCONTRES ENSEIGNANTS-PARENTS – Collège Du Lac">
            <a:extLst>
              <a:ext uri="{FF2B5EF4-FFF2-40B4-BE49-F238E27FC236}">
                <a16:creationId xmlns:a16="http://schemas.microsoft.com/office/drawing/2014/main" id="{A8A2342F-23C8-7D6C-7F07-780996AE18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84" r="12509" b="-2"/>
          <a:stretch/>
        </p:blipFill>
        <p:spPr bwMode="auto">
          <a:xfrm>
            <a:off x="1286876" y="2678079"/>
            <a:ext cx="2481062" cy="2195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05535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B109BC4-F9AE-43A1-A0AD-A502B77533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6FD193E-44E6-4069-851B-082CDC093D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6A83547-5432-4BCC-971F-E20253F80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60AB860-F611-4E44-9FC7-9D0E78D471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E566C9-8166-4086-8059-2B6EA7BEC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6FC93B5-8EEE-4746-834C-75BF4722A7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10378001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6F891D6-4C9F-61D8-03BF-258ED9CE6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316" y="819073"/>
            <a:ext cx="6238844" cy="1077229"/>
          </a:xfrm>
        </p:spPr>
        <p:txBody>
          <a:bodyPr>
            <a:normAutofit/>
          </a:bodyPr>
          <a:lstStyle/>
          <a:p>
            <a:pPr algn="l"/>
            <a:r>
              <a:rPr lang="fr-FR"/>
              <a:t>Communication école-parents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55D4B30-C984-44B0-BEA7-4FB09CDFC5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762" y="0"/>
            <a:ext cx="305722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E46F16B-7AB2-4122-836B-22FBDB5A59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38840" y="236476"/>
            <a:ext cx="2577134" cy="6378945"/>
          </a:xfrm>
          <a:prstGeom prst="rect">
            <a:avLst/>
          </a:prstGeom>
          <a:noFill/>
          <a:ln w="9525">
            <a:solidFill>
              <a:schemeClr val="accent6">
                <a:lumMod val="60000"/>
                <a:lumOff val="40000"/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823CDD0-EBEE-DED2-74A6-B29672954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4316" y="1896302"/>
            <a:ext cx="6515642" cy="4563305"/>
          </a:xfrm>
        </p:spPr>
        <p:txBody>
          <a:bodyPr vert="horz" lIns="91440" tIns="45720" rIns="91440" bIns="45720" rtlCol="0">
            <a:normAutofit/>
          </a:bodyPr>
          <a:lstStyle/>
          <a:p>
            <a:pPr algn="just">
              <a:spcBef>
                <a:spcPts val="600"/>
              </a:spcBef>
            </a:pPr>
            <a:r>
              <a:rPr lang="fr-CH" sz="2400">
                <a:effectLst/>
                <a:latin typeface="+mj-lt"/>
                <a:ea typeface="Times New Roman" panose="02020603050405020304" pitchFamily="18" charset="0"/>
              </a:rPr>
              <a:t>Klapp est une application qui permet de faciliter la communication entre l’école et les parents. </a:t>
            </a:r>
          </a:p>
          <a:p>
            <a:pPr marL="344170" indent="-344170" algn="just">
              <a:spcBef>
                <a:spcPts val="600"/>
              </a:spcBef>
            </a:pPr>
            <a:r>
              <a:rPr lang="fr-CH" sz="2400">
                <a:effectLst/>
                <a:latin typeface="+mj-lt"/>
                <a:ea typeface="Times New Roman" panose="02020603050405020304" pitchFamily="18" charset="0"/>
              </a:rPr>
              <a:t>En principe, on utilise </a:t>
            </a:r>
            <a:r>
              <a:rPr lang="fr-CH" sz="2400" b="1">
                <a:solidFill>
                  <a:srgbClr val="FFC000"/>
                </a:solidFill>
                <a:effectLst/>
                <a:latin typeface="+mj-lt"/>
                <a:ea typeface="Times New Roman" panose="02020603050405020304" pitchFamily="18" charset="0"/>
              </a:rPr>
              <a:t>KLAPP</a:t>
            </a:r>
            <a:r>
              <a:rPr lang="fr-CH" sz="2400">
                <a:effectLst/>
                <a:latin typeface="+mj-lt"/>
                <a:ea typeface="Times New Roman" panose="02020603050405020304" pitchFamily="18" charset="0"/>
              </a:rPr>
              <a:t> pour des </a:t>
            </a:r>
            <a:r>
              <a:rPr lang="fr-CH" sz="2400" b="1">
                <a:solidFill>
                  <a:srgbClr val="FFC000"/>
                </a:solidFill>
                <a:effectLst/>
                <a:latin typeface="+mj-lt"/>
                <a:ea typeface="Times New Roman" panose="02020603050405020304" pitchFamily="18" charset="0"/>
              </a:rPr>
              <a:t>aspects organisationnels</a:t>
            </a:r>
            <a:r>
              <a:rPr lang="fr-CH" sz="2400" b="1">
                <a:solidFill>
                  <a:srgbClr val="FFC000"/>
                </a:solidFill>
                <a:latin typeface="+mj-lt"/>
                <a:ea typeface="Times New Roman" panose="02020603050405020304" pitchFamily="18" charset="0"/>
              </a:rPr>
              <a:t> ou prise de rendez-vous. </a:t>
            </a:r>
            <a:endParaRPr lang="fr-CH" sz="2400" b="1">
              <a:solidFill>
                <a:srgbClr val="FFC000"/>
              </a:solidFill>
              <a:effectLst/>
              <a:latin typeface="+mj-lt"/>
              <a:ea typeface="Times New Roman" panose="02020603050405020304" pitchFamily="18" charset="0"/>
              <a:cs typeface="Arial"/>
            </a:endParaRPr>
          </a:p>
          <a:p>
            <a:pPr marL="344170" indent="-344170">
              <a:spcBef>
                <a:spcPts val="600"/>
              </a:spcBef>
            </a:pPr>
            <a:r>
              <a:rPr lang="fr-CH" sz="2400" b="1" u="sng">
                <a:solidFill>
                  <a:srgbClr val="FFC000"/>
                </a:solidFill>
                <a:effectLst/>
                <a:latin typeface="+mj-lt"/>
                <a:ea typeface="Times New Roman" panose="02020603050405020304" pitchFamily="18" charset="0"/>
              </a:rPr>
              <a:t>Les aspects pédagogiques</a:t>
            </a:r>
            <a:r>
              <a:rPr lang="fr-CH" sz="2400" b="1" u="sng">
                <a:solidFill>
                  <a:srgbClr val="FFC000"/>
                </a:solidFill>
                <a:latin typeface="+mj-lt"/>
                <a:ea typeface="Times New Roman" panose="02020603050405020304" pitchFamily="18" charset="0"/>
              </a:rPr>
              <a:t> et soucis  comportementaux </a:t>
            </a:r>
            <a:r>
              <a:rPr lang="fr-CH" sz="2400" b="1" u="sng">
                <a:solidFill>
                  <a:srgbClr val="FFC000"/>
                </a:solidFill>
                <a:effectLst/>
                <a:latin typeface="+mj-lt"/>
                <a:ea typeface="Times New Roman" panose="02020603050405020304" pitchFamily="18" charset="0"/>
              </a:rPr>
              <a:t>sont traités par téléphone</a:t>
            </a:r>
            <a:r>
              <a:rPr lang="fr-CH" sz="2400" b="1" u="sng">
                <a:solidFill>
                  <a:srgbClr val="FFC000"/>
                </a:solidFill>
                <a:latin typeface="+mj-lt"/>
                <a:ea typeface="Times New Roman" panose="02020603050405020304" pitchFamily="18" charset="0"/>
              </a:rPr>
              <a:t> ou en entretien. </a:t>
            </a:r>
            <a:endParaRPr lang="fr-FR" sz="2400" b="1" u="sng">
              <a:solidFill>
                <a:srgbClr val="FFC000"/>
              </a:solidFill>
              <a:latin typeface="+mj-lt"/>
              <a:cs typeface="Arial" panose="020B0604020202020204"/>
            </a:endParaRPr>
          </a:p>
          <a:p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E5F2F5C-BEFA-403F-97DC-DD6CE9F08D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87666" y="-2718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 3" descr="Klapp | Communication facile, ça marche !">
            <a:extLst>
              <a:ext uri="{FF2B5EF4-FFF2-40B4-BE49-F238E27FC236}">
                <a16:creationId xmlns:a16="http://schemas.microsoft.com/office/drawing/2014/main" id="{4C7B40B9-900C-2A75-F234-0B03DA9019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6094" y="2275666"/>
            <a:ext cx="2300564" cy="23005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028794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B109BC4-F9AE-43A1-A0AD-A502B77533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6FD193E-44E6-4069-851B-082CDC093D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6A83547-5432-4BCC-971F-E20253F80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60AB860-F611-4E44-9FC7-9D0E78D471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AE566C9-8166-4086-8059-2B6EA7BEC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6FC93B5-8EEE-4746-834C-75BF4722A7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10378001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6F891D6-4C9F-61D8-03BF-258ED9CE6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4882" y="587719"/>
            <a:ext cx="6849196" cy="1077229"/>
          </a:xfrm>
        </p:spPr>
        <p:txBody>
          <a:bodyPr>
            <a:normAutofit/>
          </a:bodyPr>
          <a:lstStyle/>
          <a:p>
            <a:pPr algn="l"/>
            <a:r>
              <a:rPr lang="fr-FR"/>
              <a:t>Obligations des élèves (art. 34 LS)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55D4B30-C984-44B0-BEA7-4FB09CDFC5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762" y="0"/>
            <a:ext cx="305722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E46F16B-7AB2-4122-836B-22FBDB5A59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38840" y="236476"/>
            <a:ext cx="2577134" cy="6378945"/>
          </a:xfrm>
          <a:prstGeom prst="rect">
            <a:avLst/>
          </a:prstGeom>
          <a:noFill/>
          <a:ln w="9525">
            <a:solidFill>
              <a:schemeClr val="accent6">
                <a:lumMod val="60000"/>
                <a:lumOff val="40000"/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823CDD0-EBEE-DED2-74A6-B29672954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0490" y="1556577"/>
            <a:ext cx="6803588" cy="5058843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lang="fr-CH" sz="2400" ker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Les élèves sont tenus de </a:t>
            </a:r>
            <a:r>
              <a:rPr lang="fr-CH" sz="2400" b="1" u="sng" kern="0">
                <a:solidFill>
                  <a:srgbClr val="FFC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fréquenter l'école </a:t>
            </a:r>
            <a:r>
              <a:rPr lang="fr-CH" sz="2400" ker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et de participer à l'ensemble des cours et des activités scolaires.</a:t>
            </a:r>
            <a:endParaRPr lang="fr-CH" sz="2400" kern="10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</a:pPr>
            <a:r>
              <a:rPr lang="fr-CH" sz="2400" ker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Ils </a:t>
            </a:r>
            <a:r>
              <a:rPr lang="fr-CH" sz="2400" b="1" u="sng" kern="0">
                <a:solidFill>
                  <a:srgbClr val="FFC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suivent les instructions </a:t>
            </a:r>
            <a:r>
              <a:rPr lang="fr-CH" sz="2400" ker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que le corps enseignant et les autorités scolaires leur donnent dans les limites de leurs compétences.</a:t>
            </a:r>
            <a:endParaRPr lang="fr-CH" sz="2400" kern="10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</a:pPr>
            <a:r>
              <a:rPr lang="fr-CH" sz="2400" ker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Ils font preuve de </a:t>
            </a:r>
            <a:r>
              <a:rPr lang="fr-CH" sz="2400" b="1" u="sng" kern="0">
                <a:solidFill>
                  <a:srgbClr val="FFC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respect</a:t>
            </a:r>
            <a:r>
              <a:rPr lang="fr-CH" sz="2400" ker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tant envers le corps enseignant, le personnel de l'établissement et les autorités scolaires qu'envers leurs camarades.</a:t>
            </a:r>
            <a:endParaRPr lang="fr-CH" sz="2400" kern="10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</a:pPr>
            <a:r>
              <a:rPr lang="fr-CH" sz="2400" ker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Ils fréquentent l'école dans une </a:t>
            </a:r>
            <a:r>
              <a:rPr lang="fr-CH" sz="2400" b="1" u="sng" kern="0">
                <a:solidFill>
                  <a:srgbClr val="FFC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tenue correcte</a:t>
            </a:r>
            <a:r>
              <a:rPr lang="fr-CH" sz="2400" b="1" kern="0">
                <a:solidFill>
                  <a:srgbClr val="FFC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CH" sz="2400" kern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et le visage découvert.</a:t>
            </a:r>
            <a:endParaRPr lang="fr-CH" sz="2400" kern="10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</a:pPr>
            <a:r>
              <a:rPr lang="fr-CH" sz="2400" b="1" u="sng" kern="0">
                <a:solidFill>
                  <a:srgbClr val="FFC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Ils se conforment aux règles édictées par l'établissement</a:t>
            </a:r>
            <a:r>
              <a:rPr lang="fr-CH" sz="2400" b="1" kern="0">
                <a:solidFill>
                  <a:srgbClr val="FFC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fr-CH" sz="2400" b="1" kern="100">
              <a:solidFill>
                <a:srgbClr val="FFC000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E5F2F5C-BEFA-403F-97DC-DD6CE9F08D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87666" y="-2718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2" descr="Système scolaire Neuchâtelois. Ecole obligatoire dès 4 ans">
            <a:extLst>
              <a:ext uri="{FF2B5EF4-FFF2-40B4-BE49-F238E27FC236}">
                <a16:creationId xmlns:a16="http://schemas.microsoft.com/office/drawing/2014/main" id="{E8574FE8-B01D-9A29-519A-92BA836FC8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40" r="32911"/>
          <a:stretch/>
        </p:blipFill>
        <p:spPr bwMode="auto">
          <a:xfrm>
            <a:off x="1445707" y="2019287"/>
            <a:ext cx="2222842" cy="3373468"/>
          </a:xfrm>
          <a:prstGeom prst="rect">
            <a:avLst/>
          </a:prstGeom>
          <a:noFill/>
          <a:ln>
            <a:gradFill flip="none" rotWithShape="1">
              <a:gsLst>
                <a:gs pos="86000">
                  <a:schemeClr val="accent6">
                    <a:lumMod val="67000"/>
                  </a:schemeClr>
                </a:gs>
                <a:gs pos="20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innerShdw blurRad="127000">
              <a:prstClr val="black">
                <a:alpha val="9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04261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3FE683F25A140409BB444CF9C94C210" ma:contentTypeVersion="16" ma:contentTypeDescription="Crée un document." ma:contentTypeScope="" ma:versionID="8eb2695eca163adbc5efb63bd9700802">
  <xsd:schema xmlns:xsd="http://www.w3.org/2001/XMLSchema" xmlns:xs="http://www.w3.org/2001/XMLSchema" xmlns:p="http://schemas.microsoft.com/office/2006/metadata/properties" xmlns:ns2="372b8258-a2a2-40ae-a021-44a86039ad7d" xmlns:ns3="8a5454c3-55c8-48e0-9ccb-5199b77832b3" targetNamespace="http://schemas.microsoft.com/office/2006/metadata/properties" ma:root="true" ma:fieldsID="f92b56bec2ed17833a6c011e3f60d173" ns2:_="" ns3:_="">
    <xsd:import namespace="372b8258-a2a2-40ae-a021-44a86039ad7d"/>
    <xsd:import namespace="8a5454c3-55c8-48e0-9ccb-5199b77832b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2:MediaServiceBillingMetadata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2b8258-a2a2-40ae-a021-44a86039ad7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Balises d’images" ma:readOnly="false" ma:fieldId="{5cf76f15-5ced-4ddc-b409-7134ff3c332f}" ma:taxonomyMulti="true" ma:sspId="fbd933d8-63e4-4f7e-90f6-66429bb13b4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5454c3-55c8-48e0-9ccb-5199b77832b3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dd338740-b944-468c-918e-2cbc3dbf1ce1}" ma:internalName="TaxCatchAll" ma:showField="CatchAllData" ma:web="8a5454c3-55c8-48e0-9ccb-5199b77832b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72b8258-a2a2-40ae-a021-44a86039ad7d">
      <Terms xmlns="http://schemas.microsoft.com/office/infopath/2007/PartnerControls"/>
    </lcf76f155ced4ddcb4097134ff3c332f>
    <TaxCatchAll xmlns="8a5454c3-55c8-48e0-9ccb-5199b77832b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DC367CE-5202-4A73-B51B-2638A2C2FE64}">
  <ds:schemaRefs>
    <ds:schemaRef ds:uri="372b8258-a2a2-40ae-a021-44a86039ad7d"/>
    <ds:schemaRef ds:uri="8a5454c3-55c8-48e0-9ccb-5199b77832b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ADA3BCF8-5B2C-4234-8B8D-58E801D5F2D4}">
  <ds:schemaRefs>
    <ds:schemaRef ds:uri="http://schemas.microsoft.com/office/2006/documentManagement/types"/>
    <ds:schemaRef ds:uri="http://purl.org/dc/elements/1.1/"/>
    <ds:schemaRef ds:uri="8a5454c3-55c8-48e0-9ccb-5199b77832b3"/>
    <ds:schemaRef ds:uri="http://schemas.microsoft.com/office/infopath/2007/PartnerControls"/>
    <ds:schemaRef ds:uri="http://www.w3.org/XML/1998/namespace"/>
    <ds:schemaRef ds:uri="http://purl.org/dc/dcmitype/"/>
    <ds:schemaRef ds:uri="http://purl.org/dc/terms/"/>
    <ds:schemaRef ds:uri="http://schemas.openxmlformats.org/package/2006/metadata/core-properties"/>
    <ds:schemaRef ds:uri="372b8258-a2a2-40ae-a021-44a86039ad7d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E3DBADE8-4D7B-4CCE-B67D-8F69093B137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792</Words>
  <Application>Microsoft Macintosh PowerPoint</Application>
  <PresentationFormat>Grand écran</PresentationFormat>
  <Paragraphs>79</Paragraphs>
  <Slides>17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4" baseType="lpstr">
      <vt:lpstr>Arial Unicode MS</vt:lpstr>
      <vt:lpstr>Aptos</vt:lpstr>
      <vt:lpstr>Arial</vt:lpstr>
      <vt:lpstr>MS Shell Dlg 2</vt:lpstr>
      <vt:lpstr>Wingdings</vt:lpstr>
      <vt:lpstr>Wingdings 3</vt:lpstr>
      <vt:lpstr>Madison</vt:lpstr>
      <vt:lpstr>Présentation du directeur…</vt:lpstr>
      <vt:lpstr>…et de l’adjoint de direction</vt:lpstr>
      <vt:lpstr>L’objectif</vt:lpstr>
      <vt:lpstr>Au menu</vt:lpstr>
      <vt:lpstr>Collaboration école-parents</vt:lpstr>
      <vt:lpstr>Collaboration école-parents</vt:lpstr>
      <vt:lpstr>Communication école-parents</vt:lpstr>
      <vt:lpstr>Communication école-parents</vt:lpstr>
      <vt:lpstr>Obligations des élèves (art. 34 LS)</vt:lpstr>
      <vt:lpstr>Jours « joker » et congés spéciaux</vt:lpstr>
      <vt:lpstr>Interdictions (art. 66 RLS)</vt:lpstr>
      <vt:lpstr>Mesures éducatives (art. 67 RLS)</vt:lpstr>
      <vt:lpstr>Sanctions disciplinaires (art. 68 RLS)</vt:lpstr>
      <vt:lpstr>Travailleur social en milieu scolaire (TSS)</vt:lpstr>
      <vt:lpstr>Travailleur social en milieu scolaire (TSS)</vt:lpstr>
      <vt:lpstr>Prévention des écrans https://www.youtube.com/watch?v=KkJw53BZ4hw </vt:lpstr>
      <vt:lpstr>Merci de votre attention. 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Mot de la direction</dc:title>
  <dc:creator>Bürgisser Thierry</dc:creator>
  <cp:lastModifiedBy>Bürgisser Thierry</cp:lastModifiedBy>
  <cp:revision>1</cp:revision>
  <cp:lastPrinted>2025-08-29T09:23:46Z</cp:lastPrinted>
  <dcterms:created xsi:type="dcterms:W3CDTF">2024-07-01T11:02:19Z</dcterms:created>
  <dcterms:modified xsi:type="dcterms:W3CDTF">2026-09-04T09:30:41Z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0x010100B3FE683F25A140409BB444CF9C94C210</vt:lpwstr>
  </property>
  <property fmtid="{D5CDD505-2E9C-101B-9397-08002B2CF9AE}" pid="3" name="MediaServiceImageTags">
    <vt:lpwstr/>
  </property>
</Properties>
</file>